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7" r:id="rId10"/>
    <p:sldId id="269" r:id="rId11"/>
    <p:sldId id="270" r:id="rId12"/>
    <p:sldId id="268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85" autoAdjust="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96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96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C799B-9888-4653-8FCD-7E9042BAF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F7ECD-2FD3-4A12-9EC8-FF8C24D85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8931C-E469-4108-9C69-DB8204CD1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6E79A-E707-4347-AF14-DD3DCBF83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FB5E0-1F13-4F4C-82CB-CCCB07627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24AA9-0A84-475F-BC62-54F0CC529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8999E-E822-411B-BE9E-BE78C51A9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F4E59-4446-40B1-A203-48CF33D67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3291F-92B6-406D-9033-AD91C79ED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C8B7E-8AD2-4842-B57A-4DF58F1E6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85712-9511-4403-B754-C67ADDE62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59EE4E9-C80D-4896-AE0D-1FC30216A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080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9866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866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866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866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866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9866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66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866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86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86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4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ransition>
    <p:pull dir="r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0" y="2667000"/>
            <a:ext cx="838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dirty="0">
                <a:latin typeface="Tahoma" charset="0"/>
              </a:rPr>
              <a:t/>
            </a:r>
            <a:br>
              <a:rPr lang="ru-RU" sz="2000" dirty="0">
                <a:latin typeface="Tahoma" charset="0"/>
              </a:rPr>
            </a:br>
            <a:r>
              <a:rPr lang="ru-RU" sz="2000" dirty="0" smtClean="0">
                <a:latin typeface="Tahoma" charset="0"/>
              </a:rPr>
              <a:t>Системы линейных уравнений. Метод </a:t>
            </a:r>
            <a:r>
              <a:rPr lang="ru-RU" sz="2000" dirty="0" err="1" smtClean="0">
                <a:latin typeface="Tahoma" charset="0"/>
              </a:rPr>
              <a:t>Крамера</a:t>
            </a:r>
            <a:r>
              <a:rPr lang="ru-RU" sz="2000" dirty="0" smtClean="0">
                <a:latin typeface="Tahoma" charset="0"/>
              </a:rPr>
              <a:t>.</a:t>
            </a:r>
            <a:endParaRPr lang="ru-RU" sz="2000" b="1" dirty="0">
              <a:solidFill>
                <a:srgbClr val="FF0000"/>
              </a:solidFill>
              <a:latin typeface="Tahoma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35" name="Рисунок 54" descr="http://function-x.ru/chapter3/systems_clip_image061.gif"/>
          <p:cNvPicPr>
            <a:picLocks noChangeAspect="1" noChangeArrowheads="1"/>
          </p:cNvPicPr>
          <p:nvPr/>
        </p:nvPicPr>
        <p:blipFill>
          <a:blip r:embed="rId2" cstate="print">
            <a:lum bright="100000"/>
          </a:blip>
          <a:srcRect/>
          <a:stretch>
            <a:fillRect/>
          </a:stretch>
        </p:blipFill>
        <p:spPr bwMode="auto">
          <a:xfrm>
            <a:off x="2895600" y="2438400"/>
            <a:ext cx="3124200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0" y="3900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19200" y="685800"/>
            <a:ext cx="6999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dirty="0" smtClean="0">
                <a:latin typeface="Tahoma" charset="0"/>
              </a:rPr>
              <a:t>Составим главный определитель системы:</a:t>
            </a:r>
            <a:endParaRPr lang="ru-RU" sz="2000" dirty="0">
              <a:latin typeface="Tahoma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219200" y="685800"/>
            <a:ext cx="6999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dirty="0">
                <a:latin typeface="Tahoma" charset="0"/>
              </a:rPr>
              <a:t>Заменяя столбец с коэффициентами соответствующей переменной свободными членами:</a:t>
            </a:r>
          </a:p>
        </p:txBody>
      </p:sp>
      <p:pic>
        <p:nvPicPr>
          <p:cNvPr id="19459" name="Рисунок 55" descr="http://function-x.ru/chapter3/systems_clip_image063.gif"/>
          <p:cNvPicPr>
            <a:picLocks noChangeAspect="1" noChangeArrowheads="1"/>
          </p:cNvPicPr>
          <p:nvPr/>
        </p:nvPicPr>
        <p:blipFill>
          <a:blip r:embed="rId2" cstate="print">
            <a:lum bright="100000"/>
          </a:blip>
          <a:srcRect/>
          <a:stretch>
            <a:fillRect/>
          </a:stretch>
        </p:blipFill>
        <p:spPr bwMode="auto">
          <a:xfrm>
            <a:off x="914400" y="1905000"/>
            <a:ext cx="22098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56" descr="http://function-x.ru/chapter3/systems_clip_image065.gif"/>
          <p:cNvPicPr>
            <a:picLocks noChangeAspect="1" noChangeArrowheads="1"/>
          </p:cNvPicPr>
          <p:nvPr/>
        </p:nvPicPr>
        <p:blipFill>
          <a:blip r:embed="rId3" cstate="print">
            <a:lum bright="100000"/>
          </a:blip>
          <a:srcRect/>
          <a:stretch>
            <a:fillRect/>
          </a:stretch>
        </p:blipFill>
        <p:spPr bwMode="auto">
          <a:xfrm>
            <a:off x="914400" y="3429000"/>
            <a:ext cx="2438400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57" descr="http://function-x.ru/chapter3/systems_clip_image067.gif"/>
          <p:cNvPicPr>
            <a:picLocks noChangeAspect="1" noChangeArrowheads="1"/>
          </p:cNvPicPr>
          <p:nvPr/>
        </p:nvPicPr>
        <p:blipFill>
          <a:blip r:embed="rId4" cstate="print">
            <a:lum bright="100000"/>
          </a:blip>
          <a:srcRect/>
          <a:stretch>
            <a:fillRect/>
          </a:stretch>
        </p:blipFill>
        <p:spPr bwMode="auto">
          <a:xfrm>
            <a:off x="914400" y="4953000"/>
            <a:ext cx="22098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0" y="2014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3048000" y="488950"/>
            <a:ext cx="2862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Tahoma" charset="0"/>
              </a:rPr>
              <a:t>Формулы Крамера 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412" name="Рисунок 51" descr="http://function-x.ru/chapter3/systems_clip_image055.gif"/>
          <p:cNvPicPr>
            <a:picLocks noChangeAspect="1" noChangeArrowheads="1"/>
          </p:cNvPicPr>
          <p:nvPr/>
        </p:nvPicPr>
        <p:blipFill>
          <a:blip r:embed="rId2" cstate="print">
            <a:lum bright="100000"/>
          </a:blip>
          <a:srcRect/>
          <a:stretch>
            <a:fillRect/>
          </a:stretch>
        </p:blipFill>
        <p:spPr bwMode="auto">
          <a:xfrm>
            <a:off x="3505200" y="1828800"/>
            <a:ext cx="1371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304800" y="5227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pic>
        <p:nvPicPr>
          <p:cNvPr id="17414" name="Рисунок 52" descr="http://function-x.ru/chapter3/systems_clip_image057.gif"/>
          <p:cNvPicPr>
            <a:picLocks noChangeAspect="1" noChangeArrowheads="1"/>
          </p:cNvPicPr>
          <p:nvPr/>
        </p:nvPicPr>
        <p:blipFill>
          <a:blip r:embed="rId3" cstate="print">
            <a:lum bright="100000"/>
          </a:blip>
          <a:srcRect/>
          <a:stretch>
            <a:fillRect/>
          </a:stretch>
        </p:blipFill>
        <p:spPr bwMode="auto">
          <a:xfrm>
            <a:off x="3505200" y="2819400"/>
            <a:ext cx="1447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Рисунок 53" descr="http://function-x.ru/chapter3/systems_clip_image059.gif"/>
          <p:cNvPicPr>
            <a:picLocks noChangeAspect="1" noChangeArrowheads="1"/>
          </p:cNvPicPr>
          <p:nvPr/>
        </p:nvPicPr>
        <p:blipFill>
          <a:blip r:embed="rId4" cstate="print">
            <a:lum bright="100000"/>
          </a:blip>
          <a:srcRect/>
          <a:stretch>
            <a:fillRect/>
          </a:stretch>
        </p:blipFill>
        <p:spPr bwMode="auto">
          <a:xfrm>
            <a:off x="3505200" y="4267200"/>
            <a:ext cx="13716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0" y="2613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7" name="Прямоугольник 8"/>
          <p:cNvSpPr>
            <a:spLocks noChangeArrowheads="1"/>
          </p:cNvSpPr>
          <p:nvPr/>
        </p:nvSpPr>
        <p:spPr bwMode="auto">
          <a:xfrm>
            <a:off x="3581400" y="3886200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………….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990600" y="685800"/>
            <a:ext cx="75803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 sz="2000">
              <a:latin typeface="Tahoma" charset="0"/>
            </a:endParaRPr>
          </a:p>
          <a:p>
            <a:pPr algn="ctr"/>
            <a:r>
              <a:rPr lang="ru-RU" sz="2000" b="1">
                <a:latin typeface="Tahoma" charset="0"/>
              </a:rPr>
              <a:t>1) </a:t>
            </a:r>
            <a:r>
              <a:rPr lang="ru-RU" sz="2000">
                <a:latin typeface="Tahoma" charset="0"/>
              </a:rPr>
              <a:t>система линейных уравнений имеет единственное решение</a:t>
            </a:r>
          </a:p>
          <a:p>
            <a:pPr algn="ctr"/>
            <a:r>
              <a:rPr lang="ru-RU" sz="2000">
                <a:latin typeface="Tahoma" charset="0"/>
              </a:rPr>
              <a:t>(система совместна и определённа)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914400" y="2133600"/>
            <a:ext cx="1227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Tahoma" charset="0"/>
              </a:rPr>
              <a:t>Условия:</a:t>
            </a:r>
          </a:p>
        </p:txBody>
      </p:sp>
      <p:pic>
        <p:nvPicPr>
          <p:cNvPr id="20484" name="Рисунок 43" descr="http://function-x.ru/chapter3/systems_clip_image036.gif"/>
          <p:cNvPicPr>
            <a:picLocks noChangeAspect="1" noChangeArrowheads="1"/>
          </p:cNvPicPr>
          <p:nvPr/>
        </p:nvPicPr>
        <p:blipFill>
          <a:blip r:embed="rId2" cstate="print">
            <a:lum bright="100000"/>
          </a:blip>
          <a:srcRect/>
          <a:stretch>
            <a:fillRect/>
          </a:stretch>
        </p:blipFill>
        <p:spPr bwMode="auto">
          <a:xfrm>
            <a:off x="1066800" y="2971800"/>
            <a:ext cx="609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0486" name="Picture 12" descr="Рисунок1"/>
          <p:cNvPicPr>
            <a:picLocks noChangeAspect="1" noChangeArrowheads="1"/>
          </p:cNvPicPr>
          <p:nvPr/>
        </p:nvPicPr>
        <p:blipFill>
          <a:blip r:embed="rId3" cstate="print">
            <a:lum bright="100000"/>
          </a:blip>
          <a:srcRect/>
          <a:stretch>
            <a:fillRect/>
          </a:stretch>
        </p:blipFill>
        <p:spPr bwMode="auto">
          <a:xfrm>
            <a:off x="1066800" y="3581400"/>
            <a:ext cx="838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Rectangle 14"/>
          <p:cNvSpPr>
            <a:spLocks noChangeArrowheads="1"/>
          </p:cNvSpPr>
          <p:nvPr/>
        </p:nvSpPr>
        <p:spPr bwMode="auto">
          <a:xfrm>
            <a:off x="914400" y="533400"/>
            <a:ext cx="7769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B050"/>
                </a:solidFill>
                <a:latin typeface="Tahoma" charset="0"/>
              </a:rPr>
              <a:t>При решении системы уравнений могут встретиться три случая: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914400" y="609600"/>
            <a:ext cx="81327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latin typeface="Tahoma" charset="0"/>
              </a:rPr>
              <a:t>2) </a:t>
            </a:r>
            <a:r>
              <a:rPr lang="ru-RU" sz="2000">
                <a:latin typeface="Tahoma" charset="0"/>
              </a:rPr>
              <a:t>система линейных уравнений имеет бесчисленное множество решений</a:t>
            </a:r>
          </a:p>
          <a:p>
            <a:pPr algn="ctr"/>
            <a:r>
              <a:rPr lang="ru-RU" sz="2000">
                <a:latin typeface="Tahoma" charset="0"/>
              </a:rPr>
              <a:t>(система совместна и неопределённа)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914400" y="2133600"/>
            <a:ext cx="1227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Tahoma" charset="0"/>
              </a:rPr>
              <a:t>Условия:</a:t>
            </a:r>
          </a:p>
        </p:txBody>
      </p:sp>
      <p:pic>
        <p:nvPicPr>
          <p:cNvPr id="21508" name="Рисунок 43" descr="http://function-x.ru/chapter3/systems_clip_image036.gif"/>
          <p:cNvPicPr>
            <a:picLocks noChangeAspect="1" noChangeArrowheads="1"/>
          </p:cNvPicPr>
          <p:nvPr/>
        </p:nvPicPr>
        <p:blipFill>
          <a:blip r:embed="rId2" cstate="print">
            <a:lum bright="100000"/>
          </a:blip>
          <a:srcRect/>
          <a:stretch>
            <a:fillRect/>
          </a:stretch>
        </p:blipFill>
        <p:spPr bwMode="auto">
          <a:xfrm>
            <a:off x="1066800" y="2971800"/>
            <a:ext cx="609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Рисунок 46" descr="http://function-x.ru/chapter3/systems_clip_image041.gif"/>
          <p:cNvPicPr>
            <a:picLocks noChangeAspect="1" noChangeArrowheads="1"/>
          </p:cNvPicPr>
          <p:nvPr/>
        </p:nvPicPr>
        <p:blipFill>
          <a:blip r:embed="rId3" cstate="print">
            <a:lum bright="100000"/>
          </a:blip>
          <a:srcRect/>
          <a:stretch>
            <a:fillRect/>
          </a:stretch>
        </p:blipFill>
        <p:spPr bwMode="auto">
          <a:xfrm>
            <a:off x="1066800" y="3505200"/>
            <a:ext cx="1371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838200" y="46482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Tahoma" charset="0"/>
              </a:rPr>
              <a:t>т.е. коэффициенты при </a:t>
            </a:r>
            <a:r>
              <a:rPr lang="ru-RU" sz="2000">
                <a:latin typeface="Tahoma" charset="0"/>
              </a:rPr>
              <a:t>неизвестных</a:t>
            </a:r>
            <a:r>
              <a:rPr lang="ru-RU">
                <a:latin typeface="Tahoma" charset="0"/>
              </a:rPr>
              <a:t> и свободные члены пропорциональны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1143000" y="838200"/>
            <a:ext cx="6245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000" b="1">
                <a:latin typeface="Tahoma" charset="0"/>
              </a:rPr>
              <a:t>3) </a:t>
            </a:r>
            <a:r>
              <a:rPr lang="ru-RU" sz="2000">
                <a:latin typeface="Tahoma" charset="0"/>
              </a:rPr>
              <a:t>система линейных уравнений решений не имеет</a:t>
            </a:r>
          </a:p>
          <a:p>
            <a:pPr algn="ctr"/>
            <a:r>
              <a:rPr lang="ru-RU" sz="2000">
                <a:latin typeface="Tahoma" charset="0"/>
              </a:rPr>
              <a:t>(система несовместна)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914400" y="1981200"/>
            <a:ext cx="1227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Tahoma" charset="0"/>
              </a:rPr>
              <a:t>Условия:</a:t>
            </a:r>
          </a:p>
        </p:txBody>
      </p:sp>
      <p:pic>
        <p:nvPicPr>
          <p:cNvPr id="22532" name="Рисунок 43" descr="http://function-x.ru/chapter3/systems_clip_image036.gif"/>
          <p:cNvPicPr>
            <a:picLocks noChangeAspect="1" noChangeArrowheads="1"/>
          </p:cNvPicPr>
          <p:nvPr/>
        </p:nvPicPr>
        <p:blipFill>
          <a:blip r:embed="rId2" cstate="print">
            <a:lum bright="100000"/>
          </a:blip>
          <a:srcRect/>
          <a:stretch>
            <a:fillRect/>
          </a:stretch>
        </p:blipFill>
        <p:spPr bwMode="auto">
          <a:xfrm>
            <a:off x="1066800" y="2743200"/>
            <a:ext cx="609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Рисунок 48" descr="http://function-x.ru/chapter3/systems_clip_image049.gif"/>
          <p:cNvPicPr>
            <a:picLocks noChangeAspect="1" noChangeArrowheads="1"/>
          </p:cNvPicPr>
          <p:nvPr/>
        </p:nvPicPr>
        <p:blipFill>
          <a:blip r:embed="rId3" cstate="print">
            <a:lum bright="100000"/>
          </a:blip>
          <a:srcRect/>
          <a:stretch>
            <a:fillRect/>
          </a:stretch>
        </p:blipFill>
        <p:spPr bwMode="auto">
          <a:xfrm>
            <a:off x="1066800" y="3200400"/>
            <a:ext cx="1371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914400" y="4038600"/>
            <a:ext cx="79565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Tahoma" charset="0"/>
              </a:rPr>
              <a:t>Система называется </a:t>
            </a:r>
            <a:r>
              <a:rPr lang="ru-RU" sz="2000" i="1">
                <a:latin typeface="Tahoma" charset="0"/>
              </a:rPr>
              <a:t>несовместной</a:t>
            </a:r>
            <a:r>
              <a:rPr lang="ru-RU" sz="2000">
                <a:latin typeface="Tahoma" charset="0"/>
              </a:rPr>
              <a:t>, если у неё нет ни одного решения, и </a:t>
            </a:r>
            <a:r>
              <a:rPr lang="ru-RU" sz="2000" i="1">
                <a:latin typeface="Tahoma" charset="0"/>
              </a:rPr>
              <a:t>совместной</a:t>
            </a:r>
            <a:r>
              <a:rPr lang="ru-RU" sz="2000">
                <a:latin typeface="Tahoma" charset="0"/>
              </a:rPr>
              <a:t>, если она имеет хотя бы одно решение. Совместная система уравнений, имеющая только одно решение, называется </a:t>
            </a:r>
            <a:r>
              <a:rPr lang="ru-RU" sz="2000" i="1">
                <a:latin typeface="Tahoma" charset="0"/>
              </a:rPr>
              <a:t>определённой</a:t>
            </a:r>
            <a:r>
              <a:rPr lang="ru-RU" sz="2000">
                <a:latin typeface="Tahoma" charset="0"/>
              </a:rPr>
              <a:t>, а более одного – </a:t>
            </a:r>
            <a:r>
              <a:rPr lang="ru-RU" sz="2000" i="1">
                <a:latin typeface="Tahoma" charset="0"/>
              </a:rPr>
              <a:t>неопределённой</a:t>
            </a:r>
            <a:r>
              <a:rPr lang="ru-RU" sz="2000">
                <a:latin typeface="Tahoma" charset="0"/>
              </a:rPr>
              <a:t>.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1143000" y="336550"/>
            <a:ext cx="68849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/>
            <a:r>
              <a:rPr lang="ru-RU" sz="2000" b="1">
                <a:solidFill>
                  <a:srgbClr val="FF0000"/>
                </a:solidFill>
                <a:latin typeface="Tahoma" charset="0"/>
              </a:rPr>
              <a:t>Решение системы трех линейных уравнений с </a:t>
            </a:r>
          </a:p>
          <a:p>
            <a:pPr indent="450850"/>
            <a:r>
              <a:rPr lang="ru-RU" sz="2000" b="1">
                <a:solidFill>
                  <a:srgbClr val="FF0000"/>
                </a:solidFill>
                <a:latin typeface="Tahoma" charset="0"/>
              </a:rPr>
              <a:t>тремя двумя неизвестными методом Крамера</a:t>
            </a:r>
            <a:endParaRPr lang="ru-RU" sz="2000">
              <a:solidFill>
                <a:srgbClr val="FF0000"/>
              </a:solidFill>
              <a:latin typeface="Tahoma" charset="0"/>
            </a:endParaRPr>
          </a:p>
          <a:p>
            <a:pPr indent="450850" eaLnBrk="0" hangingPunct="0"/>
            <a:endParaRPr lang="ru-RU" sz="2000">
              <a:latin typeface="Arial" charset="0"/>
            </a:endParaRPr>
          </a:p>
        </p:txBody>
      </p:sp>
      <p:sp>
        <p:nvSpPr>
          <p:cNvPr id="23555" name="Rectangle 6"/>
          <p:cNvSpPr>
            <a:spLocks noChangeArrowheads="1"/>
          </p:cNvSpPr>
          <p:nvPr/>
        </p:nvSpPr>
        <p:spPr bwMode="auto">
          <a:xfrm>
            <a:off x="0" y="2919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3556" name="Рисунок 59" descr="http://function-x.ru/chapter3/systems_clip_image069.gif"/>
          <p:cNvPicPr>
            <a:picLocks noChangeAspect="1" noChangeArrowheads="1"/>
          </p:cNvPicPr>
          <p:nvPr/>
        </p:nvPicPr>
        <p:blipFill>
          <a:blip r:embed="rId2" cstate="print">
            <a:lum bright="100000"/>
          </a:blip>
          <a:srcRect/>
          <a:stretch>
            <a:fillRect/>
          </a:stretch>
        </p:blipFill>
        <p:spPr bwMode="auto">
          <a:xfrm>
            <a:off x="1066800" y="20574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990600" y="3186113"/>
            <a:ext cx="4841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Tahoma" charset="0"/>
              </a:rPr>
              <a:t>Решение. </a:t>
            </a:r>
            <a:r>
              <a:rPr lang="ru-RU" sz="2000">
                <a:latin typeface="Tahoma" charset="0"/>
              </a:rPr>
              <a:t>Находим</a:t>
            </a:r>
            <a:r>
              <a:rPr lang="ru-RU">
                <a:latin typeface="Tahoma" charset="0"/>
              </a:rPr>
              <a:t> определители системы:</a:t>
            </a:r>
          </a:p>
        </p:txBody>
      </p:sp>
      <p:pic>
        <p:nvPicPr>
          <p:cNvPr id="23558" name="Рисунок 60" descr="http://function-x.ru/chapter3/systems_clip_image071.gif"/>
          <p:cNvPicPr>
            <a:picLocks noChangeAspect="1" noChangeArrowheads="1"/>
          </p:cNvPicPr>
          <p:nvPr/>
        </p:nvPicPr>
        <p:blipFill>
          <a:blip r:embed="rId3" cstate="print">
            <a:lum bright="100000"/>
          </a:blip>
          <a:srcRect/>
          <a:stretch>
            <a:fillRect/>
          </a:stretch>
        </p:blipFill>
        <p:spPr bwMode="auto">
          <a:xfrm>
            <a:off x="1066800" y="3962400"/>
            <a:ext cx="38862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61" descr="http://function-x.ru/chapter3/systems_clip_image073.gif"/>
          <p:cNvPicPr>
            <a:picLocks noChangeAspect="1" noChangeArrowheads="1"/>
          </p:cNvPicPr>
          <p:nvPr/>
        </p:nvPicPr>
        <p:blipFill>
          <a:blip r:embed="rId2" cstate="print">
            <a:lum bright="100000"/>
          </a:blip>
          <a:srcRect/>
          <a:stretch>
            <a:fillRect/>
          </a:stretch>
        </p:blipFill>
        <p:spPr bwMode="auto">
          <a:xfrm>
            <a:off x="3429000" y="2057400"/>
            <a:ext cx="21336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Рисунок 62" descr="http://function-x.ru/chapter3/systems_clip_image075.gif"/>
          <p:cNvPicPr>
            <a:picLocks noChangeAspect="1" noChangeArrowheads="1"/>
          </p:cNvPicPr>
          <p:nvPr/>
        </p:nvPicPr>
        <p:blipFill>
          <a:blip r:embed="rId3" cstate="print">
            <a:lum bright="100000"/>
          </a:blip>
          <a:srcRect/>
          <a:stretch>
            <a:fillRect/>
          </a:stretch>
        </p:blipFill>
        <p:spPr bwMode="auto">
          <a:xfrm>
            <a:off x="3352800" y="3276600"/>
            <a:ext cx="220980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63" descr="http://function-x.ru/chapter3/systems_clip_image077.gif"/>
          <p:cNvPicPr>
            <a:picLocks noChangeAspect="1" noChangeArrowheads="1"/>
          </p:cNvPicPr>
          <p:nvPr/>
        </p:nvPicPr>
        <p:blipFill>
          <a:blip r:embed="rId4" cstate="print">
            <a:lum bright="100000"/>
          </a:blip>
          <a:srcRect/>
          <a:stretch>
            <a:fillRect/>
          </a:stretch>
        </p:blipFill>
        <p:spPr bwMode="auto">
          <a:xfrm>
            <a:off x="3352800" y="4648200"/>
            <a:ext cx="2514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0" y="2357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64" descr="http://function-x.ru/chapter3/systems_clip_image079.gif"/>
          <p:cNvPicPr>
            <a:picLocks noChangeAspect="1" noChangeArrowheads="1"/>
          </p:cNvPicPr>
          <p:nvPr/>
        </p:nvPicPr>
        <p:blipFill>
          <a:blip r:embed="rId2" cstate="print">
            <a:lum bright="100000"/>
          </a:blip>
          <a:srcRect/>
          <a:stretch>
            <a:fillRect/>
          </a:stretch>
        </p:blipFill>
        <p:spPr bwMode="auto">
          <a:xfrm>
            <a:off x="3733800" y="2133600"/>
            <a:ext cx="15240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Рисунок 65" descr="http://function-x.ru/chapter3/systems_clip_image081.gif"/>
          <p:cNvPicPr>
            <a:picLocks noChangeAspect="1" noChangeArrowheads="1"/>
          </p:cNvPicPr>
          <p:nvPr/>
        </p:nvPicPr>
        <p:blipFill>
          <a:blip r:embed="rId3" cstate="print">
            <a:lum bright="100000"/>
          </a:blip>
          <a:srcRect/>
          <a:stretch>
            <a:fillRect/>
          </a:stretch>
        </p:blipFill>
        <p:spPr bwMode="auto">
          <a:xfrm>
            <a:off x="3733800" y="3200400"/>
            <a:ext cx="16002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0" y="3038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25606" name="Rectangle 8"/>
          <p:cNvSpPr>
            <a:spLocks noChangeArrowheads="1"/>
          </p:cNvSpPr>
          <p:nvPr/>
        </p:nvSpPr>
        <p:spPr bwMode="auto">
          <a:xfrm>
            <a:off x="0" y="3819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pic>
        <p:nvPicPr>
          <p:cNvPr id="25607" name="Рисунок 2" descr="http://function-x.ru/chapter3/systems_clip_image083.gif"/>
          <p:cNvPicPr>
            <a:picLocks noChangeAspect="1" noChangeArrowheads="1"/>
          </p:cNvPicPr>
          <p:nvPr/>
        </p:nvPicPr>
        <p:blipFill>
          <a:blip r:embed="rId4" cstate="print">
            <a:lum bright="100000"/>
          </a:blip>
          <a:srcRect/>
          <a:stretch>
            <a:fillRect/>
          </a:stretch>
        </p:blipFill>
        <p:spPr bwMode="auto">
          <a:xfrm>
            <a:off x="3733800" y="4267200"/>
            <a:ext cx="18288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Rectangle 10"/>
          <p:cNvSpPr>
            <a:spLocks noChangeArrowheads="1"/>
          </p:cNvSpPr>
          <p:nvPr/>
        </p:nvSpPr>
        <p:spPr bwMode="auto">
          <a:xfrm>
            <a:off x="6629400" y="5486400"/>
            <a:ext cx="2103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Tahoma" charset="0"/>
              </a:rPr>
              <a:t>Ответ: (1; 0; -1) .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90600" y="1295400"/>
            <a:ext cx="2711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400">
                <a:solidFill>
                  <a:srgbClr val="92D050"/>
                </a:solidFill>
                <a:latin typeface="Tahoma" charset="0"/>
              </a:rPr>
              <a:t>Решите системы: </a:t>
            </a: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565275" y="3167063"/>
          <a:ext cx="2701925" cy="1516062"/>
        </p:xfrm>
        <a:graphic>
          <a:graphicData uri="http://schemas.openxmlformats.org/presentationml/2006/ole">
            <p:oleObj spid="_x0000_s2050" name="Формула" r:id="rId3" imgW="1282680" imgH="711000" progId="">
              <p:embed/>
            </p:oleObj>
          </a:graphicData>
        </a:graphic>
      </p:graphicFrame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0" y="2890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4876800" y="3162300"/>
          <a:ext cx="2971800" cy="1463675"/>
        </p:xfrm>
        <a:graphic>
          <a:graphicData uri="http://schemas.openxmlformats.org/presentationml/2006/ole">
            <p:oleObj spid="_x0000_s2051" name="Формула" r:id="rId4" imgW="1244520" imgH="711000" progId="">
              <p:embed/>
            </p:oleObj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2057400" y="1066800"/>
            <a:ext cx="496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 b="1">
                <a:solidFill>
                  <a:srgbClr val="92D050"/>
                </a:solidFill>
                <a:latin typeface="Arial" charset="0"/>
              </a:rPr>
              <a:t>Системы линейных уравнений</a:t>
            </a:r>
            <a:r>
              <a:rPr lang="ru-RU">
                <a:solidFill>
                  <a:srgbClr val="92D050"/>
                </a:solidFill>
                <a:latin typeface="Arial" charset="0"/>
              </a:rPr>
              <a:t> 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914400" y="2362200"/>
            <a:ext cx="784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Arial" charset="0"/>
              </a:rPr>
              <a:t>Уравнение называется </a:t>
            </a:r>
            <a:r>
              <a:rPr lang="ru-RU" i="1">
                <a:latin typeface="Arial" charset="0"/>
              </a:rPr>
              <a:t>линейным</a:t>
            </a:r>
            <a:r>
              <a:rPr lang="ru-RU">
                <a:latin typeface="Arial" charset="0"/>
              </a:rPr>
              <a:t>, если оно содержит переменные только в первой степени и не содержит произведений переменных.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914400" y="3352800"/>
            <a:ext cx="5648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Arial" charset="0"/>
              </a:rPr>
              <a:t>Система </a:t>
            </a:r>
            <a:r>
              <a:rPr lang="ru-RU" i="1">
                <a:latin typeface="Arial" charset="0"/>
              </a:rPr>
              <a:t>m</a:t>
            </a:r>
            <a:r>
              <a:rPr lang="ru-RU">
                <a:latin typeface="Arial" charset="0"/>
              </a:rPr>
              <a:t> линейных уравнений с</a:t>
            </a:r>
            <a:r>
              <a:rPr lang="ru-RU" i="1">
                <a:latin typeface="Arial" charset="0"/>
              </a:rPr>
              <a:t> n </a:t>
            </a:r>
            <a:r>
              <a:rPr lang="ru-RU">
                <a:latin typeface="Arial" charset="0"/>
              </a:rPr>
              <a:t>переменными:</a:t>
            </a: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150" name="Рисунок 4" descr="http://function-x.ru/chapter3/systems_clip_image008.gif"/>
          <p:cNvPicPr>
            <a:picLocks noChangeAspect="1" noChangeArrowheads="1"/>
          </p:cNvPicPr>
          <p:nvPr/>
        </p:nvPicPr>
        <p:blipFill>
          <a:blip r:embed="rId2" cstate="print">
            <a:lum bright="100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990600" y="3886200"/>
            <a:ext cx="228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838200" y="1143000"/>
            <a:ext cx="901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Arial" charset="0"/>
              </a:rPr>
              <a:t>Числа </a:t>
            </a:r>
          </a:p>
        </p:txBody>
      </p:sp>
      <p:sp>
        <p:nvSpPr>
          <p:cNvPr id="7171" name="Rectangle 13"/>
          <p:cNvSpPr>
            <a:spLocks noChangeArrowheads="1"/>
          </p:cNvSpPr>
          <p:nvPr/>
        </p:nvSpPr>
        <p:spPr bwMode="auto">
          <a:xfrm>
            <a:off x="-91440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172" name="Рисунок 5" descr="http://function-x.ru/chapter3/systems_clip_image010.gif"/>
          <p:cNvPicPr>
            <a:picLocks noChangeAspect="1" noChangeArrowheads="1"/>
          </p:cNvPicPr>
          <p:nvPr/>
        </p:nvPicPr>
        <p:blipFill>
          <a:blip r:embed="rId2" cstate="print">
            <a:lum bright="100000"/>
          </a:blip>
          <a:srcRect/>
          <a:stretch>
            <a:fillRect/>
          </a:stretch>
        </p:blipFill>
        <p:spPr bwMode="auto">
          <a:xfrm>
            <a:off x="914400" y="1447800"/>
            <a:ext cx="2133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14"/>
          <p:cNvSpPr>
            <a:spLocks noChangeArrowheads="1"/>
          </p:cNvSpPr>
          <p:nvPr/>
        </p:nvSpPr>
        <p:spPr bwMode="auto">
          <a:xfrm>
            <a:off x="0" y="33956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latin typeface="Arial" charset="0"/>
                <a:cs typeface="Times New Roman" pitchFamily="18" charset="0"/>
              </a:rPr>
              <a:t>  </a:t>
            </a:r>
            <a:endParaRPr lang="ru-RU">
              <a:latin typeface="Arial" charset="0"/>
            </a:endParaRPr>
          </a:p>
        </p:txBody>
      </p:sp>
      <p:sp>
        <p:nvSpPr>
          <p:cNvPr id="7174" name="Rectangle 15"/>
          <p:cNvSpPr>
            <a:spLocks noChangeArrowheads="1"/>
          </p:cNvSpPr>
          <p:nvPr/>
        </p:nvSpPr>
        <p:spPr bwMode="auto">
          <a:xfrm>
            <a:off x="838200" y="1905000"/>
            <a:ext cx="5649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Arial" charset="0"/>
              </a:rPr>
              <a:t>называются </a:t>
            </a:r>
            <a:r>
              <a:rPr lang="ru-RU" i="1">
                <a:latin typeface="Arial" charset="0"/>
              </a:rPr>
              <a:t>коэффициентами при переменных</a:t>
            </a:r>
            <a:r>
              <a:rPr lang="ru-RU">
                <a:latin typeface="Arial" charset="0"/>
              </a:rPr>
              <a:t>, а </a:t>
            </a:r>
          </a:p>
        </p:txBody>
      </p:sp>
      <p:sp>
        <p:nvSpPr>
          <p:cNvPr id="7175" name="Rectangle 17"/>
          <p:cNvSpPr>
            <a:spLocks noChangeArrowheads="1"/>
          </p:cNvSpPr>
          <p:nvPr/>
        </p:nvSpPr>
        <p:spPr bwMode="auto">
          <a:xfrm>
            <a:off x="-1447800" y="358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176" name="Рисунок 6" descr="http://function-x.ru/chapter3/systems_clip_image012.gif"/>
          <p:cNvPicPr>
            <a:picLocks noChangeAspect="1" noChangeArrowheads="1"/>
          </p:cNvPicPr>
          <p:nvPr/>
        </p:nvPicPr>
        <p:blipFill>
          <a:blip r:embed="rId3" cstate="print">
            <a:lum bright="100000"/>
          </a:blip>
          <a:srcRect/>
          <a:stretch>
            <a:fillRect/>
          </a:stretch>
        </p:blipFill>
        <p:spPr bwMode="auto">
          <a:xfrm>
            <a:off x="914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Rectangle 19"/>
          <p:cNvSpPr>
            <a:spLocks noChangeArrowheads="1"/>
          </p:cNvSpPr>
          <p:nvPr/>
        </p:nvSpPr>
        <p:spPr bwMode="auto">
          <a:xfrm>
            <a:off x="838200" y="2667000"/>
            <a:ext cx="2606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i="1">
                <a:latin typeface="Arial" charset="0"/>
              </a:rPr>
              <a:t>свободными членами</a:t>
            </a:r>
            <a:r>
              <a:rPr lang="ru-RU">
                <a:latin typeface="Arial" charset="0"/>
              </a:rPr>
              <a:t>. </a:t>
            </a:r>
          </a:p>
        </p:txBody>
      </p:sp>
      <p:sp>
        <p:nvSpPr>
          <p:cNvPr id="7178" name="Rectangle 20"/>
          <p:cNvSpPr>
            <a:spLocks noChangeArrowheads="1"/>
          </p:cNvSpPr>
          <p:nvPr/>
        </p:nvSpPr>
        <p:spPr bwMode="auto">
          <a:xfrm>
            <a:off x="838200" y="3200400"/>
            <a:ext cx="2403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Arial" charset="0"/>
              </a:rPr>
              <a:t>Совокупность чисел </a:t>
            </a:r>
          </a:p>
        </p:txBody>
      </p:sp>
      <p:pic>
        <p:nvPicPr>
          <p:cNvPr id="7179" name="Рисунок 7" descr="http://function-x.ru/chapter3/systems_clip_image014.gif"/>
          <p:cNvPicPr>
            <a:picLocks noChangeAspect="1" noChangeArrowheads="1"/>
          </p:cNvPicPr>
          <p:nvPr/>
        </p:nvPicPr>
        <p:blipFill>
          <a:blip r:embed="rId4" cstate="print">
            <a:lum bright="100000"/>
          </a:blip>
          <a:srcRect/>
          <a:stretch>
            <a:fillRect/>
          </a:stretch>
        </p:blipFill>
        <p:spPr bwMode="auto">
          <a:xfrm>
            <a:off x="914400" y="35814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0" name="Rectangle 22"/>
          <p:cNvSpPr>
            <a:spLocks noChangeArrowheads="1"/>
          </p:cNvSpPr>
          <p:nvPr/>
        </p:nvSpPr>
        <p:spPr bwMode="auto">
          <a:xfrm>
            <a:off x="838200" y="4114800"/>
            <a:ext cx="8153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Arial" charset="0"/>
              </a:rPr>
              <a:t>называется </a:t>
            </a:r>
            <a:r>
              <a:rPr lang="ru-RU" i="1">
                <a:latin typeface="Arial" charset="0"/>
              </a:rPr>
              <a:t>решением системы</a:t>
            </a:r>
            <a:r>
              <a:rPr lang="ru-RU">
                <a:latin typeface="Arial" charset="0"/>
              </a:rPr>
              <a:t> линейных уравнений, если при подстановке их вместо переменных во все уравнения они обращаются в верные равенства.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304800" y="1676400"/>
            <a:ext cx="85344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>
                <a:latin typeface="Tahoma" charset="0"/>
              </a:rPr>
              <a:t>В школьном курсе рассматриваются  способ подстановки и</a:t>
            </a:r>
          </a:p>
          <a:p>
            <a:pPr algn="ctr"/>
            <a:r>
              <a:rPr lang="ru-RU" sz="2000">
                <a:latin typeface="Tahoma" charset="0"/>
              </a:rPr>
              <a:t> способ сложения.</a:t>
            </a:r>
          </a:p>
          <a:p>
            <a:pPr algn="ctr"/>
            <a:endParaRPr lang="ru-RU" sz="2000">
              <a:latin typeface="Tahoma" charset="0"/>
            </a:endParaRPr>
          </a:p>
          <a:p>
            <a:pPr algn="ctr"/>
            <a:r>
              <a:rPr lang="ru-RU" sz="2000">
                <a:latin typeface="Tahoma" charset="0"/>
              </a:rPr>
              <a:t> В  курсе высшей математике решают  методом Крамера ,методом Гаусса и  с помощью обратной матрицы.</a:t>
            </a:r>
          </a:p>
          <a:p>
            <a:pPr algn="ctr"/>
            <a:endParaRPr lang="ru-RU" sz="2000">
              <a:latin typeface="Tahoma" charset="0"/>
            </a:endParaRPr>
          </a:p>
          <a:p>
            <a:pPr algn="ctr"/>
            <a:r>
              <a:rPr lang="ru-RU" sz="2000">
                <a:latin typeface="Tahoma" charset="0"/>
              </a:rPr>
              <a:t>Рассмотрим решение систем линейных уравнений методом Крамера</a:t>
            </a:r>
          </a:p>
          <a:p>
            <a:pPr algn="ctr" eaLnBrk="0" hangingPunct="0"/>
            <a:endParaRPr lang="ru-RU" sz="2000">
              <a:latin typeface="Arial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2590800" y="533400"/>
            <a:ext cx="3927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Tahoma" charset="0"/>
              </a:rPr>
              <a:t>Сведения из истории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57200" y="2057400"/>
            <a:ext cx="396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Tahoma" charset="0"/>
              </a:rPr>
              <a:t>Крамер является одним из создателей линейной алгебры. Одной из самых известных его работ является «Введение в анализ алгебраических кривых», опубликованный на французском языке в 1750 году. В ней Крамер строит систему линейных уравнений и решает её с помощью алгоритма, названного позже его именем – </a:t>
            </a:r>
            <a:r>
              <a:rPr lang="ru-RU" sz="2000" b="1">
                <a:solidFill>
                  <a:srgbClr val="FF0000"/>
                </a:solidFill>
                <a:latin typeface="Tahoma" charset="0"/>
              </a:rPr>
              <a:t>метод Крамера</a:t>
            </a:r>
            <a:r>
              <a:rPr lang="ru-RU" sz="2000">
                <a:latin typeface="Tahoma" charset="0"/>
              </a:rPr>
              <a:t>.</a:t>
            </a:r>
            <a:r>
              <a:rPr lang="ru-RU">
                <a:latin typeface="Tahoma" charset="0"/>
              </a:rPr>
              <a:t> </a:t>
            </a:r>
          </a:p>
        </p:txBody>
      </p:sp>
      <p:pic>
        <p:nvPicPr>
          <p:cNvPr id="9220" name="Picture 6" descr="Габриель Крам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13360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457200" y="381000"/>
            <a:ext cx="8001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dirty="0" err="1">
                <a:latin typeface="Tahoma" charset="0"/>
              </a:rPr>
              <a:t>Габриэль</a:t>
            </a:r>
            <a:r>
              <a:rPr lang="ru-RU" sz="2000" dirty="0">
                <a:latin typeface="Tahoma" charset="0"/>
              </a:rPr>
              <a:t> </a:t>
            </a:r>
            <a:r>
              <a:rPr lang="ru-RU" sz="2000" dirty="0" err="1">
                <a:latin typeface="Tahoma" charset="0"/>
              </a:rPr>
              <a:t>Крамер</a:t>
            </a:r>
            <a:r>
              <a:rPr lang="ru-RU" sz="2000" dirty="0">
                <a:latin typeface="Tahoma" charset="0"/>
              </a:rPr>
              <a:t> родился 31 июля 1704 года в Женеве (Швейцария) в семье врача. Уже в детстве он опережал своих сверстников в интеллектуальном развитии и демонстрировал завидные способности в области математики.</a:t>
            </a:r>
            <a:r>
              <a:rPr lang="ru-RU" sz="2400" dirty="0">
                <a:latin typeface="Tahoma" charset="0"/>
              </a:rPr>
              <a:t> </a:t>
            </a:r>
            <a:endParaRPr lang="ru-RU" sz="2400" dirty="0" smtClean="0">
              <a:latin typeface="Tahoma" charset="0"/>
            </a:endParaRPr>
          </a:p>
          <a:p>
            <a:r>
              <a:rPr lang="ru-RU" sz="2400" dirty="0" smtClean="0">
                <a:latin typeface="Tahoma" charset="0"/>
              </a:rPr>
              <a:t>В 18 лет он успешно защитил диссертацию. Через 2 года </a:t>
            </a:r>
            <a:r>
              <a:rPr lang="ru-RU" sz="2400" dirty="0" err="1" smtClean="0">
                <a:latin typeface="Tahoma" charset="0"/>
              </a:rPr>
              <a:t>Крамер</a:t>
            </a:r>
            <a:r>
              <a:rPr lang="ru-RU" sz="2400" dirty="0" smtClean="0">
                <a:latin typeface="Tahoma" charset="0"/>
              </a:rPr>
              <a:t> выставил свою кандидатуру на должность преподавателя в Женевском университете. Юноша так понравился магистрату, что специально для него и ещё одного </a:t>
            </a:r>
            <a:r>
              <a:rPr lang="ru-RU" sz="2400" dirty="0" err="1" smtClean="0">
                <a:latin typeface="Tahoma" charset="0"/>
              </a:rPr>
              <a:t>одного</a:t>
            </a:r>
            <a:r>
              <a:rPr lang="ru-RU" sz="2400" dirty="0" smtClean="0">
                <a:latin typeface="Tahoma" charset="0"/>
              </a:rPr>
              <a:t> кандидата на место преподавателя была учреждена отдельная кафедра математики, где </a:t>
            </a:r>
            <a:r>
              <a:rPr lang="ru-RU" sz="2400" dirty="0" err="1" smtClean="0">
                <a:latin typeface="Tahoma" charset="0"/>
              </a:rPr>
              <a:t>Крамер</a:t>
            </a:r>
            <a:r>
              <a:rPr lang="ru-RU" sz="2400" dirty="0" smtClean="0">
                <a:latin typeface="Tahoma" charset="0"/>
              </a:rPr>
              <a:t> и работал в последующие годы. </a:t>
            </a:r>
          </a:p>
          <a:p>
            <a:endParaRPr lang="ru-RU" sz="2400" dirty="0">
              <a:latin typeface="Tahoma" charset="0"/>
            </a:endParaRPr>
          </a:p>
          <a:p>
            <a:pPr eaLnBrk="0" hangingPunct="0"/>
            <a:endParaRPr lang="ru-RU" sz="2400" dirty="0">
              <a:latin typeface="Arial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304800" y="457200"/>
            <a:ext cx="8001000" cy="717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dirty="0">
                <a:latin typeface="Tahoma" charset="0"/>
              </a:rPr>
              <a:t>Учёный много путешествовал по Европе, перенимая опыт у знаменитых математиков своего времени – Иоганна Бернулли и Эйлера в Базеле, Галлея и де Муавра в Лондоне, </a:t>
            </a:r>
            <a:r>
              <a:rPr lang="ru-RU" sz="2000" dirty="0" err="1">
                <a:latin typeface="Tahoma" charset="0"/>
              </a:rPr>
              <a:t>Мопертюи</a:t>
            </a:r>
            <a:r>
              <a:rPr lang="ru-RU" sz="2000" dirty="0">
                <a:latin typeface="Tahoma" charset="0"/>
              </a:rPr>
              <a:t> и Клеро в Париже и других. Со многими из них он продолжал переписываться всю жизнь. </a:t>
            </a:r>
          </a:p>
          <a:p>
            <a:pPr algn="just"/>
            <a:r>
              <a:rPr lang="ru-RU" sz="2000" dirty="0">
                <a:latin typeface="Tahoma" charset="0"/>
              </a:rPr>
              <a:t>В 1729 году </a:t>
            </a:r>
            <a:r>
              <a:rPr lang="ru-RU" sz="2000" dirty="0" err="1">
                <a:latin typeface="Tahoma" charset="0"/>
              </a:rPr>
              <a:t>Крамер</a:t>
            </a:r>
            <a:r>
              <a:rPr lang="ru-RU" sz="2000" dirty="0">
                <a:latin typeface="Tahoma" charset="0"/>
              </a:rPr>
              <a:t> возобновляет преподавательскую работу в Женевском университете. В это время он участвует в конкурсе Парижской Академии и занимает второе место. </a:t>
            </a:r>
            <a:endParaRPr lang="ru-RU" sz="2000" dirty="0" smtClean="0">
              <a:latin typeface="Tahoma" charset="0"/>
            </a:endParaRPr>
          </a:p>
          <a:p>
            <a:pPr algn="just"/>
            <a:r>
              <a:rPr lang="ru-RU" sz="2000" dirty="0" smtClean="0">
                <a:latin typeface="Tahoma" charset="0"/>
              </a:rPr>
              <a:t>Талантливый учёный написал множество статей на самые разные темы: геометрия, история, математика, философия. В 1730 году он опубликовал труд по небесной механике.</a:t>
            </a:r>
          </a:p>
          <a:p>
            <a:pPr algn="just"/>
            <a:r>
              <a:rPr lang="ru-RU" sz="2000" dirty="0" smtClean="0">
                <a:latin typeface="Tahoma" charset="0"/>
              </a:rPr>
              <a:t>В 1740-е гг. Иоганн Бернулли поручает </a:t>
            </a:r>
            <a:r>
              <a:rPr lang="ru-RU" sz="2000" dirty="0" err="1" smtClean="0">
                <a:latin typeface="Tahoma" charset="0"/>
              </a:rPr>
              <a:t>Крамеру</a:t>
            </a:r>
            <a:r>
              <a:rPr lang="ru-RU" sz="2000" dirty="0" smtClean="0">
                <a:latin typeface="Tahoma" charset="0"/>
              </a:rPr>
              <a:t> подготовить к печати сборник своих работ. В 1742 году </a:t>
            </a:r>
            <a:r>
              <a:rPr lang="ru-RU" sz="2000" dirty="0" err="1" smtClean="0">
                <a:latin typeface="Tahoma" charset="0"/>
              </a:rPr>
              <a:t>Крамер</a:t>
            </a:r>
            <a:r>
              <a:rPr lang="ru-RU" sz="2000" dirty="0" smtClean="0">
                <a:latin typeface="Tahoma" charset="0"/>
              </a:rPr>
              <a:t> публикует сборник в 4-х томах. В 1744 году он выпускает посмертный сборник работ </a:t>
            </a:r>
            <a:r>
              <a:rPr lang="ru-RU" sz="2000" dirty="0" err="1" smtClean="0">
                <a:latin typeface="Tahoma" charset="0"/>
              </a:rPr>
              <a:t>Якоба</a:t>
            </a:r>
            <a:r>
              <a:rPr lang="ru-RU" sz="2000" dirty="0" smtClean="0">
                <a:latin typeface="Tahoma" charset="0"/>
              </a:rPr>
              <a:t> Бернулли (брата Иоганна Бернулли), а также двухтомник переписки Лейбница с Иоганном Бернулли. Эти работы вызвали большой интерес со стороны учёных всего мира. </a:t>
            </a:r>
            <a:r>
              <a:rPr lang="ru-RU" sz="2000" dirty="0" err="1" smtClean="0">
                <a:latin typeface="Tahoma" charset="0"/>
              </a:rPr>
              <a:t>Габриэль</a:t>
            </a:r>
            <a:r>
              <a:rPr lang="ru-RU" sz="2000" dirty="0" smtClean="0">
                <a:latin typeface="Tahoma" charset="0"/>
              </a:rPr>
              <a:t> </a:t>
            </a:r>
            <a:r>
              <a:rPr lang="ru-RU" sz="2000" dirty="0" err="1" smtClean="0">
                <a:latin typeface="Tahoma" charset="0"/>
              </a:rPr>
              <a:t>Крамер</a:t>
            </a:r>
            <a:r>
              <a:rPr lang="ru-RU" sz="2000" dirty="0" smtClean="0">
                <a:latin typeface="Tahoma" charset="0"/>
              </a:rPr>
              <a:t> скончался 4 января 1752 года во Франции</a:t>
            </a:r>
          </a:p>
          <a:p>
            <a:pPr algn="just"/>
            <a:endParaRPr lang="ru-RU" sz="2000" dirty="0" smtClean="0">
              <a:latin typeface="Tahoma" charset="0"/>
            </a:endParaRPr>
          </a:p>
          <a:p>
            <a:pPr algn="ctr"/>
            <a:endParaRPr lang="ru-RU" sz="2000" dirty="0" smtClean="0">
              <a:latin typeface="Tahoma" charset="0"/>
            </a:endParaRPr>
          </a:p>
          <a:p>
            <a:pPr algn="ctr"/>
            <a:endParaRPr lang="ru-RU" sz="2000" dirty="0">
              <a:latin typeface="Tahoma" charset="0"/>
            </a:endParaRPr>
          </a:p>
          <a:p>
            <a:pPr algn="ctr" eaLnBrk="0" hangingPunct="0"/>
            <a:endParaRPr lang="ru-RU" sz="2000" dirty="0">
              <a:latin typeface="Arial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066800" y="1981200"/>
            <a:ext cx="7467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Arial" charset="0"/>
              </a:rPr>
              <a:t>Теорема Крамера</a:t>
            </a:r>
            <a:r>
              <a:rPr lang="ru-RU" sz="2000">
                <a:latin typeface="Arial" charset="0"/>
              </a:rPr>
              <a:t>. </a:t>
            </a:r>
            <a:r>
              <a:rPr lang="ru-RU" sz="2000" i="1">
                <a:latin typeface="Arial" charset="0"/>
              </a:rPr>
              <a:t>Если определитель системы отличен от нуля, то система линейных уравнений имеет одно единственное решение, причём неизвестное равно отношению определителей. В знаменателе – определитель системы, а в числителе – определитель, полученный из определителя системы путём замены коэффициентов при этом неизвестном свободными членами. Эта теорема имеет место для системы линейных уравнений любого порядка.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762000" y="609600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Tahoma" charset="0"/>
              </a:rPr>
              <a:t>Решение системы линейных уравнений методом Крамера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3581400" y="701675"/>
            <a:ext cx="1851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latin typeface="Tahoma" charset="0"/>
              </a:rPr>
              <a:t>Дана система </a:t>
            </a:r>
          </a:p>
          <a:p>
            <a:pPr eaLnBrk="0" hangingPunct="0"/>
            <a:endParaRPr lang="ru-RU" sz="2000">
              <a:latin typeface="Arial" charset="0"/>
            </a:endParaRPr>
          </a:p>
        </p:txBody>
      </p:sp>
      <p:pic>
        <p:nvPicPr>
          <p:cNvPr id="16387" name="Рисунок 50" descr="http://function-x.ru/chapter3/systems_clip_image053.gif"/>
          <p:cNvPicPr>
            <a:picLocks noChangeAspect="1" noChangeArrowheads="1"/>
          </p:cNvPicPr>
          <p:nvPr/>
        </p:nvPicPr>
        <p:blipFill>
          <a:blip r:embed="rId2" cstate="print">
            <a:lum brigh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2438400" y="2362200"/>
            <a:ext cx="3733800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131</TotalTime>
  <Words>630</Words>
  <Application>Microsoft Office PowerPoint</Application>
  <PresentationFormat>Экран (4:3)</PresentationFormat>
  <Paragraphs>51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Течение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petuhova_is</cp:lastModifiedBy>
  <cp:revision>10</cp:revision>
  <cp:lastPrinted>1601-01-01T00:00:00Z</cp:lastPrinted>
  <dcterms:created xsi:type="dcterms:W3CDTF">1601-01-01T00:00:00Z</dcterms:created>
  <dcterms:modified xsi:type="dcterms:W3CDTF">2021-12-08T01:46:41Z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