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72" r:id="rId5"/>
    <p:sldId id="273" r:id="rId6"/>
    <p:sldId id="259" r:id="rId7"/>
    <p:sldId id="274" r:id="rId8"/>
    <p:sldId id="260" r:id="rId9"/>
    <p:sldId id="261" r:id="rId10"/>
    <p:sldId id="275" r:id="rId11"/>
    <p:sldId id="262" r:id="rId12"/>
    <p:sldId id="263" r:id="rId13"/>
  </p:sldIdLst>
  <p:sldSz cx="12192000" cy="6858000"/>
  <p:notesSz cx="6858000" cy="9144000"/>
  <p:defaultTextStyle>
    <a:defPPr>
      <a:defRPr lang="en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14"/>
  </p:normalViewPr>
  <p:slideViewPr>
    <p:cSldViewPr snapToGrid="0" snapToObjects="1">
      <p:cViewPr varScale="1">
        <p:scale>
          <a:sx n="70" d="100"/>
          <a:sy n="70" d="100"/>
        </p:scale>
        <p:origin x="70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468DD58-DB10-B74B-B122-90C79E1AB5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1B6B637-9BBC-A746-A123-DA9D7235E2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3413" y="586582"/>
            <a:ext cx="8213766" cy="23876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8A1883-B08D-BD4A-B1A4-564CFBF696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13413" y="3066257"/>
            <a:ext cx="8213766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60FEBF-FC68-5940-8408-7AA92F26F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AB57-9544-E545-8C51-3680F039C36D}" type="datetimeFigureOut">
              <a:rPr lang="en-UA" smtClean="0"/>
              <a:t>03/19/2024</a:t>
            </a:fld>
            <a:endParaRPr lang="en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F05D3-01BF-8A42-B5E2-AA2327A4F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A25D76-1EFE-FA4C-8D0F-96E402644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E367-28C5-0C49-85FE-BFB4EA179068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1666639097"/>
      </p:ext>
    </p:extLst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C0DE8-5326-0240-93CC-CE2DBE7A8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0DD616-202F-0C4A-8498-BAF9B80229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B97C6E-BA0B-9142-9BD9-D11445128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AB57-9544-E545-8C51-3680F039C36D}" type="datetimeFigureOut">
              <a:rPr lang="en-UA" smtClean="0"/>
              <a:t>03/19/2024</a:t>
            </a:fld>
            <a:endParaRPr lang="en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5F3C7A-3D05-004B-8719-DCFDE50D3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B22C74-F7E3-4149-A59E-138439A0B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E367-28C5-0C49-85FE-BFB4EA179068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3117782989"/>
      </p:ext>
    </p:extLst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8EC024-114A-2E49-87A2-3A1B102C0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AF4E8B-9B93-B841-9A41-58F2A8F7FD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097BB6-C721-A64C-9FED-ADB1BC398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AB57-9544-E545-8C51-3680F039C36D}" type="datetimeFigureOut">
              <a:rPr lang="en-UA" smtClean="0"/>
              <a:t>03/19/2024</a:t>
            </a:fld>
            <a:endParaRPr lang="en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D44087-0D6B-DF46-B616-004152490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8BF165-B5F1-A84D-AD5D-2D894A7AC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E367-28C5-0C49-85FE-BFB4EA179068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3350793043"/>
      </p:ext>
    </p:extLst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11493-70DA-4F40-B18B-018827575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E5BD0-B7A8-9B40-9AB5-0DBA90DF1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FF31A1-DADB-F64A-BEBA-6AC48E90C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AB57-9544-E545-8C51-3680F039C36D}" type="datetimeFigureOut">
              <a:rPr lang="en-UA" smtClean="0"/>
              <a:t>03/19/2024</a:t>
            </a:fld>
            <a:endParaRPr lang="en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9FB6A0-DAF0-7E47-B97C-1959E2BBC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980F65-48DE-0F47-9AE4-8C5274D64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E367-28C5-0C49-85FE-BFB4EA179068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2638533032"/>
      </p:ext>
    </p:extLst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B9028-A6A0-AA47-9A85-DE2BD943F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621057-B7A1-0B4B-A6BB-93C07AA5B9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4FD353-3005-AA44-B1F8-3D8F2C4F1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AB57-9544-E545-8C51-3680F039C36D}" type="datetimeFigureOut">
              <a:rPr lang="en-UA" smtClean="0"/>
              <a:t>03/19/2024</a:t>
            </a:fld>
            <a:endParaRPr lang="en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D10EE7-DEB6-C649-9E53-AE8EB744F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1665B2-6583-FA49-ABAE-8323C6A9C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E367-28C5-0C49-85FE-BFB4EA179068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1671589151"/>
      </p:ext>
    </p:extLst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06745-F536-7049-8D0D-BB50A7F7B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870B58-8BE0-5846-9A24-A91FA16732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1F5A85-5AB6-394A-98C8-B73B3ECE87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FB91D8-BE0E-B54E-914A-3B00872C9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AB57-9544-E545-8C51-3680F039C36D}" type="datetimeFigureOut">
              <a:rPr lang="en-UA" smtClean="0"/>
              <a:t>03/19/2024</a:t>
            </a:fld>
            <a:endParaRPr lang="en-U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51DFF1-3F28-444E-A843-913451B16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C61945-5F70-514E-9CD4-56885BC40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E367-28C5-0C49-85FE-BFB4EA179068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3087260997"/>
      </p:ext>
    </p:extLst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9C012-00B0-E945-B698-3733663AF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C8B6CC-5B99-1046-94CB-3910E562FB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6B4E02-4DAF-FC4B-9DF6-5739BC1D88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7E5243-C7C1-884A-82EC-322F5A062F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083453-DE2C-D544-9E7C-F711443EB0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71954B-3EBC-B744-8F53-7075B00CA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AB57-9544-E545-8C51-3680F039C36D}" type="datetimeFigureOut">
              <a:rPr lang="en-UA" smtClean="0"/>
              <a:t>03/19/2024</a:t>
            </a:fld>
            <a:endParaRPr lang="en-U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4E7285-82AA-A848-856A-64686C102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E984CD-E115-DA48-BA47-B54C3B521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E367-28C5-0C49-85FE-BFB4EA179068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1469639757"/>
      </p:ext>
    </p:extLst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258A6-642A-BF40-9958-4533E852F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FA18D4-4CEF-7D40-B6A4-7A86F4483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AB57-9544-E545-8C51-3680F039C36D}" type="datetimeFigureOut">
              <a:rPr lang="en-UA" smtClean="0"/>
              <a:t>03/19/2024</a:t>
            </a:fld>
            <a:endParaRPr lang="en-U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689032-E3AA-E245-853E-A73CAA107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7AAB9C-695D-F84B-9246-DB6248F9A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E367-28C5-0C49-85FE-BFB4EA179068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2128349984"/>
      </p:ext>
    </p:extLst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7275D3-2908-3247-B605-5B971188D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AB57-9544-E545-8C51-3680F039C36D}" type="datetimeFigureOut">
              <a:rPr lang="en-UA" smtClean="0"/>
              <a:t>03/19/2024</a:t>
            </a:fld>
            <a:endParaRPr lang="en-U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7BBEC9-CBCD-D94B-9ADA-44F9C9DD0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A8A520-85A8-8D46-8B9C-866EC1EA5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E367-28C5-0C49-85FE-BFB4EA179068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2379453658"/>
      </p:ext>
    </p:extLst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56170-6B83-DE46-BBCD-20AB77EF1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6FED9-D619-DF49-9B1D-6E39769475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90FE7C-8051-964D-99B3-CF35F9C568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FCFFFE-88C3-FA49-BC3F-79D32E1D1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AB57-9544-E545-8C51-3680F039C36D}" type="datetimeFigureOut">
              <a:rPr lang="en-UA" smtClean="0"/>
              <a:t>03/19/2024</a:t>
            </a:fld>
            <a:endParaRPr lang="en-U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B94432-4D8B-5B4F-A3A7-59742BD10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60719C-C737-3741-9BBB-4D0034D0B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E367-28C5-0C49-85FE-BFB4EA179068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304124240"/>
      </p:ext>
    </p:extLst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D62D0-2513-9841-ABC7-CDDA24865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A366AA-3FC8-B943-BE0C-AA130D2663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74131E-00F8-2F44-8CB7-E507EDF93C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C94AA6-6713-014A-9DD1-54A1159D9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AB57-9544-E545-8C51-3680F039C36D}" type="datetimeFigureOut">
              <a:rPr lang="en-UA" smtClean="0"/>
              <a:t>03/19/2024</a:t>
            </a:fld>
            <a:endParaRPr lang="en-U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24C64A-03C8-7C48-8C9B-2621E4889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E5F111-4F7D-D441-B9CA-7C93C02D6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E367-28C5-0C49-85FE-BFB4EA179068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2147751829"/>
      </p:ext>
    </p:extLst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1ED96A1-01DB-3F4E-9A1D-BE8F965E246F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573516-973B-2249-A644-F27551981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2595" y="136526"/>
            <a:ext cx="10515600" cy="773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6F80DC-44A3-154D-BC99-BF2A84FB3A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62595" y="1246909"/>
            <a:ext cx="10515600" cy="47014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7741BF-604F-7D49-9946-889C3E68D3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8AB57-9544-E545-8C51-3680F039C36D}" type="datetimeFigureOut">
              <a:rPr lang="en-UA" smtClean="0"/>
              <a:t>03/19/2024</a:t>
            </a:fld>
            <a:endParaRPr lang="en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0DCCA2-3C6B-3D47-A0E6-7C4CCBDF58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440882-C990-BE40-9BCA-2271ADF5C5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BE367-28C5-0C49-85FE-BFB4EA179068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129337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pull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86D1F-0509-3D4C-9F76-D6135C5D60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3413" y="914400"/>
            <a:ext cx="8213766" cy="2866030"/>
          </a:xfrm>
        </p:spPr>
        <p:txBody>
          <a:bodyPr anchor="ctr"/>
          <a:lstStyle/>
          <a:p>
            <a:pPr algn="ctr"/>
            <a:r>
              <a:rPr lang="ru-RU" dirty="0">
                <a:solidFill>
                  <a:srgbClr val="07ECFF"/>
                </a:solidFill>
              </a:rPr>
              <a:t>Работа с ячейками</a:t>
            </a:r>
            <a:endParaRPr lang="en-UA" dirty="0">
              <a:solidFill>
                <a:srgbClr val="07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567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11B1C0-DC1E-AAAA-405A-C544D3B2F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Автозаполнение ячеек в 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1C68C4-0933-1064-09A4-3962A2278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Выделите ячейку, данные которой необходимо продублировать. В правом нижнем углу выделенной ячейки появится маленький квадрат – это маркер автозаполнения.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Нажмите и, удерживая левую кнопку мыши, перетащите маркер автозаполнения, пока все требуемые ячейки не будут выделены. Разом вы можете заполнять ячейки либо столбца, либо строки.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Отпустите кнопку мыши, чтобы заполнить выбранные ячейки.</a:t>
            </a:r>
          </a:p>
          <a:p>
            <a:pPr marL="0" indent="0">
              <a:lnSpc>
                <a:spcPct val="150000"/>
              </a:lnSpc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Автозаполнение ячеек в Excel">
            <a:extLst>
              <a:ext uri="{FF2B5EF4-FFF2-40B4-BE49-F238E27FC236}">
                <a16:creationId xmlns:a16="http://schemas.microsoft.com/office/drawing/2014/main" id="{0C9EB7E3-771B-E8E7-0A32-2AD063D7D2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4302" y="4397902"/>
            <a:ext cx="2000249" cy="221516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Автозаполнение ячеек в Excel">
            <a:extLst>
              <a:ext uri="{FF2B5EF4-FFF2-40B4-BE49-F238E27FC236}">
                <a16:creationId xmlns:a16="http://schemas.microsoft.com/office/drawing/2014/main" id="{B365244F-0AF7-C283-AD81-7BF0D4F749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75" y="4398184"/>
            <a:ext cx="2000250" cy="22148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Автозаполнение ячеек в Excel">
            <a:extLst>
              <a:ext uri="{FF2B5EF4-FFF2-40B4-BE49-F238E27FC236}">
                <a16:creationId xmlns:a16="http://schemas.microsoft.com/office/drawing/2014/main" id="{86AB6E2D-4CD3-0CE8-989B-7B571243D0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7450" y="4398184"/>
            <a:ext cx="2000248" cy="22151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06975127"/>
      </p:ext>
    </p:extLst>
  </p:cSld>
  <p:clrMapOvr>
    <a:masterClrMapping/>
  </p:clrMapOvr>
  <p:transition spd="med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11B1C0-DC1E-AAAA-405A-C544D3B2F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Панель быстрого доступа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1C68C4-0933-1064-09A4-3962A2278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Панель быстрого доступа позволяет получить доступ к основным командам независимо от того, какая вкладка Ленты в данный момент выбрана. По умолчанию она включает такие команды, как Сохранить, Отменить и Вернуть. Вы всегда можете добавить любые другие команды на усмотрение.</a:t>
            </a:r>
          </a:p>
        </p:txBody>
      </p:sp>
      <p:pic>
        <p:nvPicPr>
          <p:cNvPr id="5" name="Рисунок 4" descr="Интерфейс Microsoft Excel">
            <a:extLst>
              <a:ext uri="{FF2B5EF4-FFF2-40B4-BE49-F238E27FC236}">
                <a16:creationId xmlns:a16="http://schemas.microsoft.com/office/drawing/2014/main" id="{E9CAC339-249A-6A60-C52E-7A4FE9AD8E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772112"/>
            <a:ext cx="4431328" cy="39493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91897339"/>
      </p:ext>
    </p:extLst>
  </p:cSld>
  <p:clrMapOvr>
    <a:masterClrMapping/>
  </p:clrMapOvr>
  <p:transition spd="med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11B1C0-DC1E-AAAA-405A-C544D3B2F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2595" y="136525"/>
            <a:ext cx="10515600" cy="1446615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Автозаполнение последовательного ряда данных в Excel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1C68C4-0933-1064-09A4-3962A2278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595" y="1433013"/>
            <a:ext cx="10515600" cy="451534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Маркер автозаполнения может быть использован всякий раз, когда необходимо заполнить данные, имеющие последовательный порядок. Например, последовательность чисел (1, 2, 3) или дней (понедельник, вторник, среда). В большинстве случаев требуется выбрать несколько ячеек, прежде чем использовать маркер, чтобы помочь Excel определить шаг последовательности.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примере ниже маркер автозаполнения используется, чтобы продолжить последовательность дат в столбце.</a:t>
            </a:r>
          </a:p>
        </p:txBody>
      </p:sp>
      <p:pic>
        <p:nvPicPr>
          <p:cNvPr id="5" name="Рисунок 4" descr="Автозаполнение ячеек в Excel">
            <a:extLst>
              <a:ext uri="{FF2B5EF4-FFF2-40B4-BE49-F238E27FC236}">
                <a16:creationId xmlns:a16="http://schemas.microsoft.com/office/drawing/2014/main" id="{CC4EDA18-6D17-E942-951C-BFE3EC33D8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100" y="4899546"/>
            <a:ext cx="8063005" cy="18219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56080575"/>
      </p:ext>
    </p:extLst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CFED0E-47F1-81E0-5B0C-847D8EF7E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b="1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Содержимое ячейки</a:t>
            </a:r>
            <a:endParaRPr lang="ru-RU" b="1" dirty="0"/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DA303462-0AD7-6770-DBD0-6A6407FE5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595" y="1246909"/>
            <a:ext cx="10515600" cy="470145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Содержимое ячейки в Excel может быть самым разнообразным. Это могут быть простые данные, которые хранятся в ячейках, либо атрибуты, которые отвечают за внешний вид. 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Любая информация, которую Вы вводите на рабочий лист Excel, хранится в ячейке. Каждая ячейка может содержать определенные данные, включая текст, форматирование, формулы и функции.</a:t>
            </a:r>
          </a:p>
        </p:txBody>
      </p:sp>
    </p:spTree>
    <p:extLst>
      <p:ext uri="{BB962C8B-B14F-4D97-AF65-F5344CB8AC3E}">
        <p14:creationId xmlns:p14="http://schemas.microsoft.com/office/powerpoint/2010/main" val="1895925141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11B1C0-DC1E-AAAA-405A-C544D3B2F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Содержимое ячейки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1C68C4-0933-1064-09A4-3962A2278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Ячейка может содержать текст, состоящий из букв, цифр или дат.</a:t>
            </a:r>
          </a:p>
        </p:txBody>
      </p:sp>
      <p:pic>
        <p:nvPicPr>
          <p:cNvPr id="4" name="Рисунок 3" descr="Содержимое ячеек в Excel">
            <a:extLst>
              <a:ext uri="{FF2B5EF4-FFF2-40B4-BE49-F238E27FC236}">
                <a16:creationId xmlns:a16="http://schemas.microsoft.com/office/drawing/2014/main" id="{E33EC753-0EA3-084A-26EB-6C8C21660E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2595" y="2236643"/>
            <a:ext cx="9345071" cy="40489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1803760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11B1C0-DC1E-AAAA-405A-C544D3B2F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Содержимое ячейки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1C68C4-0933-1064-09A4-3962A2278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Атрибуты форматирования.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Ячейка может содержать атрибуты форматирования, которые влияют на отображение букв, цифр или дат. Например, проценты могут выглядеть как 0,15 или 15%. С помощью атрибутов форматирования Вы можете изменить даже фон ячейки.</a:t>
            </a:r>
          </a:p>
        </p:txBody>
      </p:sp>
      <p:pic>
        <p:nvPicPr>
          <p:cNvPr id="5" name="Рисунок 4" descr="Содержимое ячеек в Excel">
            <a:extLst>
              <a:ext uri="{FF2B5EF4-FFF2-40B4-BE49-F238E27FC236}">
                <a16:creationId xmlns:a16="http://schemas.microsoft.com/office/drawing/2014/main" id="{E26C56AF-0583-54A0-F635-752FB4F486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8104" y="2834641"/>
            <a:ext cx="8495791" cy="36810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1180220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11B1C0-DC1E-AAAA-405A-C544D3B2F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Содержимое ячейки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1C68C4-0933-1064-09A4-3962A2278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Формулы и функции.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Ячейка может содержать формулы и функции, которые позволяют вычислять различные значения. В нашем примере формула СУММ(B2:B8) суммирует значения из диапазона B2:B8 и выводит результат в ячейку B9.</a:t>
            </a:r>
          </a:p>
        </p:txBody>
      </p:sp>
      <p:pic>
        <p:nvPicPr>
          <p:cNvPr id="4" name="Рисунок 3" descr="Содержимое ячеек в Excel">
            <a:extLst>
              <a:ext uri="{FF2B5EF4-FFF2-40B4-BE49-F238E27FC236}">
                <a16:creationId xmlns:a16="http://schemas.microsoft.com/office/drawing/2014/main" id="{DC52C1C9-813F-DBD4-FC57-62C110587F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3400" y="2794969"/>
            <a:ext cx="7305199" cy="39265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72934801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11B1C0-DC1E-AAAA-405A-C544D3B2F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2595" y="136526"/>
            <a:ext cx="9846933" cy="773112"/>
          </a:xfrm>
        </p:spPr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Ввод содержимого в ячейку Excel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1C68C4-0933-1064-09A4-3962A2278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595" y="1246908"/>
            <a:ext cx="9846933" cy="5474565"/>
          </a:xfrm>
        </p:spPr>
        <p:txBody>
          <a:bodyPr>
            <a:normAutofit fontScale="92500" lnSpcReduction="10000"/>
          </a:bodyPr>
          <a:lstStyle/>
          <a:p>
            <a:pPr marL="457200" indent="-457200" algn="ctr">
              <a:lnSpc>
                <a:spcPct val="150000"/>
              </a:lnSpc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Щелкните по ячейке, чтобы выделить ее.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ctr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ru-RU" sz="1800" kern="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Введите данные в выделенную ячейку, затем нажмите Enter на клавиатуре. Содержимое появится как в ячейке, так и в строке формул.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endParaRPr lang="ru-RU" sz="1800" kern="0" dirty="0">
              <a:solidFill>
                <a:srgbClr val="11111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endParaRPr lang="ru-RU" sz="1800" kern="0" dirty="0">
              <a:solidFill>
                <a:srgbClr val="11111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endParaRPr lang="ru-RU" sz="1800" kern="0" dirty="0">
              <a:solidFill>
                <a:srgbClr val="11111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endParaRPr lang="ru-RU" sz="1800" kern="0" dirty="0">
              <a:solidFill>
                <a:srgbClr val="11111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1800" kern="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 можете вводить и редактировать данные прямо в строке формул. Иногда это даже удобней, особенно когда приходится работать с большим объемом информации.</a:t>
            </a:r>
            <a:endParaRPr lang="ru-RU" sz="1800" kern="100" dirty="0">
              <a:solidFill>
                <a:srgbClr val="11111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Содержимое ячеек в Excel">
            <a:extLst>
              <a:ext uri="{FF2B5EF4-FFF2-40B4-BE49-F238E27FC236}">
                <a16:creationId xmlns:a16="http://schemas.microsoft.com/office/drawing/2014/main" id="{AAD43657-5980-3900-3E99-DC74DBD798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1444" y="1743153"/>
            <a:ext cx="3669234" cy="117893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Содержимое ячеек в Excel">
            <a:extLst>
              <a:ext uri="{FF2B5EF4-FFF2-40B4-BE49-F238E27FC236}">
                <a16:creationId xmlns:a16="http://schemas.microsoft.com/office/drawing/2014/main" id="{1BDC1305-1786-3975-6241-DD27E8A3A7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1444" y="3719870"/>
            <a:ext cx="3669234" cy="18346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2939965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11B1C0-DC1E-AAAA-405A-C544D3B2F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2595" y="136526"/>
            <a:ext cx="9846933" cy="77311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Удаление содержимого из ячейки Excel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1C68C4-0933-1064-09A4-3962A2278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595" y="1246908"/>
            <a:ext cx="9846933" cy="5474565"/>
          </a:xfrm>
        </p:spPr>
        <p:txBody>
          <a:bodyPr>
            <a:normAutofit/>
          </a:bodyPr>
          <a:lstStyle/>
          <a:p>
            <a:pPr marL="457200" indent="-457200" algn="ctr">
              <a:lnSpc>
                <a:spcPct val="150000"/>
              </a:lnSpc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Выберите ячейку, содержащую данные, которые требуется удалить.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ctr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ru-RU" sz="1800" kern="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Нажмите клавишу </a:t>
            </a:r>
            <a:r>
              <a:rPr lang="ru-RU" sz="1800" kern="0" dirty="0" err="1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Delete</a:t>
            </a:r>
            <a:r>
              <a:rPr lang="ru-RU" sz="1800" kern="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sz="1800" kern="0" dirty="0" err="1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Backspace</a:t>
            </a:r>
            <a:r>
              <a:rPr lang="ru-RU" sz="1800" kern="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клавиатуре. Содержимое будет удалено.</a:t>
            </a:r>
            <a:endParaRPr lang="ru-RU" sz="1800" kern="0" dirty="0">
              <a:solidFill>
                <a:srgbClr val="11111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endParaRPr lang="ru-RU" sz="1800" kern="0" dirty="0">
              <a:solidFill>
                <a:srgbClr val="11111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endParaRPr lang="ru-RU" sz="1800" kern="0" dirty="0">
              <a:solidFill>
                <a:srgbClr val="11111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endParaRPr lang="ru-RU" sz="1800" kern="0" dirty="0">
              <a:solidFill>
                <a:srgbClr val="11111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1800" kern="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Клавиша </a:t>
            </a:r>
            <a:r>
              <a:rPr lang="ru-RU" sz="1800" kern="0" dirty="0" err="1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Delete</a:t>
            </a:r>
            <a:r>
              <a:rPr lang="ru-RU" sz="1800" kern="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позволяет удалить значения сразу из всех выделенных ячеек. Клавиша </a:t>
            </a:r>
            <a:r>
              <a:rPr lang="ru-RU" sz="1800" kern="0" dirty="0" err="1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Backspace</a:t>
            </a:r>
            <a:r>
              <a:rPr lang="ru-RU" sz="1800" kern="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очищает только активную ячейку.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Содержимое ячеек в Excel">
            <a:extLst>
              <a:ext uri="{FF2B5EF4-FFF2-40B4-BE49-F238E27FC236}">
                <a16:creationId xmlns:a16="http://schemas.microsoft.com/office/drawing/2014/main" id="{1C750BD2-AEF4-A4B5-9D94-80BD8C1BB3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2686" y="1772307"/>
            <a:ext cx="3486749" cy="176397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Содержимое ячеек в Excel">
            <a:extLst>
              <a:ext uri="{FF2B5EF4-FFF2-40B4-BE49-F238E27FC236}">
                <a16:creationId xmlns:a16="http://schemas.microsoft.com/office/drawing/2014/main" id="{B578D967-B56C-83EE-EDF0-0F0D5F75EB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3219" y="4103092"/>
            <a:ext cx="3486216" cy="17639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96236061"/>
      </p:ext>
    </p:extLst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11B1C0-DC1E-AAAA-405A-C544D3B2F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переместить ячейку в Excel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1C68C4-0933-1064-09A4-3962A2278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Вместо команд Вырезать, Копировать и Вставить, Вы можете использовать способ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drag-and-drop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(тащи и бросай), чтобы перемещать содержимое ячеек.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Выделите ячейку, которую хотите переместить.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Наведите указатель мыши на границу выделенной ячейки, курсор примет вид черного перекрестия со стрелками.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Нажмите левую кнопку мыши и, не отпуская ее, переместите курсор в требуемое место.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Отпустите левую кнопку мыши, ячейки окажутся в требуемом месте.</a:t>
            </a:r>
          </a:p>
        </p:txBody>
      </p:sp>
      <p:pic>
        <p:nvPicPr>
          <p:cNvPr id="4" name="Рисунок 3" descr="Перемещение ячеек в Excel">
            <a:extLst>
              <a:ext uri="{FF2B5EF4-FFF2-40B4-BE49-F238E27FC236}">
                <a16:creationId xmlns:a16="http://schemas.microsoft.com/office/drawing/2014/main" id="{DD028DA5-B3E9-1940-38C2-AF557CFFC6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2595" y="5308978"/>
            <a:ext cx="3169619" cy="141249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Перемещение ячеек в Excel">
            <a:extLst>
              <a:ext uri="{FF2B5EF4-FFF2-40B4-BE49-F238E27FC236}">
                <a16:creationId xmlns:a16="http://schemas.microsoft.com/office/drawing/2014/main" id="{AF4E3206-4DC2-2A5C-8491-7238DC56D1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632" y="5301592"/>
            <a:ext cx="3169619" cy="141988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Перемещение ячеек в Excel">
            <a:extLst>
              <a:ext uri="{FF2B5EF4-FFF2-40B4-BE49-F238E27FC236}">
                <a16:creationId xmlns:a16="http://schemas.microsoft.com/office/drawing/2014/main" id="{2842F829-7BC2-3599-82FA-CE5AAAD04E1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0669" y="5301592"/>
            <a:ext cx="3169620" cy="14160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36545479"/>
      </p:ext>
    </p:extLst>
  </p:cSld>
  <p:clrMapOvr>
    <a:masterClrMapping/>
  </p:clrMapOvr>
  <p:transition spd="med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11B1C0-DC1E-AAAA-405A-C544D3B2F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Автозаполнение ячеек в </a:t>
            </a:r>
            <a:r>
              <a:rPr lang="de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1C68C4-0933-1064-09A4-3962A2278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Автозаполнение ячеек в Excel позволяет ускорить ввод данных на рабочий лист. Некоторые действия в Microsoft Excel приходится повторять по несколько раз, что отнимает большое количество времени. Именно для автоматизации таких задач и была разработана функция автозаполнения. 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Иногда возникает необходимость скопировать содержимое в несколько смежных ячеек листа. Вы можете копировать и вставлять данные в каждую ячейку по отдельности, но есть способ гораздо проще. Для этого необходимо воспользоваться маркером автозаполнения, который позволяет быстро скопировать и вставить данные.</a:t>
            </a:r>
          </a:p>
        </p:txBody>
      </p:sp>
    </p:spTree>
    <p:extLst>
      <p:ext uri="{BB962C8B-B14F-4D97-AF65-F5344CB8AC3E}">
        <p14:creationId xmlns:p14="http://schemas.microsoft.com/office/powerpoint/2010/main" val="1372674978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Office Theme">
  <a:themeElements>
    <a:clrScheme name="Custom 37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14DDF"/>
      </a:accent1>
      <a:accent2>
        <a:srgbClr val="02BAE2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645</Words>
  <Application>Microsoft Office PowerPoint</Application>
  <PresentationFormat>Широкоэкранный</PresentationFormat>
  <Paragraphs>48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Работа с ячейками</vt:lpstr>
      <vt:lpstr>Содержимое ячейки</vt:lpstr>
      <vt:lpstr>Содержимое ячейки</vt:lpstr>
      <vt:lpstr>Содержимое ячейки</vt:lpstr>
      <vt:lpstr>Содержимое ячейки</vt:lpstr>
      <vt:lpstr>Ввод содержимого в ячейку Excel</vt:lpstr>
      <vt:lpstr>Удаление содержимого из ячейки Excel</vt:lpstr>
      <vt:lpstr>Как переместить ячейку в Excel</vt:lpstr>
      <vt:lpstr>Автозаполнение ячеек в Excel</vt:lpstr>
      <vt:lpstr>Автозаполнение ячеек в Excel</vt:lpstr>
      <vt:lpstr>Панель быстрого доступа</vt:lpstr>
      <vt:lpstr>Автозаполнение последовательного ряда данных в Excel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Microsoft Office User</dc:creator>
  <cp:lastModifiedBy>Админ</cp:lastModifiedBy>
  <cp:revision>10</cp:revision>
  <dcterms:created xsi:type="dcterms:W3CDTF">2023-02-12T09:15:40Z</dcterms:created>
  <dcterms:modified xsi:type="dcterms:W3CDTF">2024-03-19T10:27:28Z</dcterms:modified>
</cp:coreProperties>
</file>