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>
        <p:scale>
          <a:sx n="64" d="100"/>
          <a:sy n="64" d="100"/>
        </p:scale>
        <p:origin x="94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68DD58-DB10-B74B-B122-90C79E1AB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B6B637-9BBC-A746-A123-DA9D7235E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586582"/>
            <a:ext cx="821376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1883-B08D-BD4A-B1A4-564CFBF69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3413" y="3066257"/>
            <a:ext cx="821376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0FEBF-FC68-5940-8408-7AA92F26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05D3-01BF-8A42-B5E2-AA2327A4F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25D76-1EFE-FA4C-8D0F-96E40264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663909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0DE8-5326-0240-93CC-CE2DBE7A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DD616-202F-0C4A-8498-BAF9B8022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7C6E-BA0B-9142-9BD9-D1144512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F3C7A-3D05-004B-8719-DCFDE50D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2C74-F7E3-4149-A59E-138439A0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778298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EC024-114A-2E49-87A2-3A1B102C0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F4E8B-9B93-B841-9A41-58F2A8F7F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7BB6-C721-A64C-9FED-ADB1BC39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44087-0D6B-DF46-B616-00415249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F165-B5F1-A84D-AD5D-2D894A7A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079304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493-70DA-4F40-B18B-0188275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5BD0-B7A8-9B40-9AB5-0DBA90DF1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F31A1-DADB-F64A-BEBA-6AC48E90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FB6A0-DAF0-7E47-B97C-1959E2BB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80F65-48DE-0F47-9AE4-8C5274D6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3853303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9028-A6A0-AA47-9A85-DE2BD943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1057-B7A1-0B4B-A6BB-93C07AA5B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D353-3005-AA44-B1F8-3D8F2C4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10EE7-DEB6-C649-9E53-AE8EB744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665B2-6583-FA49-ABAE-8323C6A9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158915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6745-F536-7049-8D0D-BB50A7F7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0B58-8BE0-5846-9A24-A91FA1673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F5A85-5AB6-394A-98C8-B73B3ECE8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B91D8-BE0E-B54E-914A-3B00872C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1DFF1-3F28-444E-A843-913451B1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61945-5F70-514E-9CD4-56885BC4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8726099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C012-00B0-E945-B698-3733663A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B6CC-5B99-1046-94CB-3910E562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4E02-4DAF-FC4B-9DF6-5739BC1D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E5243-C7C1-884A-82EC-322F5A062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83453-DE2C-D544-9E7C-F711443EB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1954B-3EBC-B744-8F53-7075B00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4E7285-82AA-A848-856A-64686C10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984CD-E115-DA48-BA47-B54C3B52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6963975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58A6-642A-BF40-9958-4533E852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18D4-4CEF-7D40-B6A4-7A86F448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89032-E3AA-E245-853E-A73CAA107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B9C-695D-F84B-9246-DB6248F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2834998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275D3-2908-3247-B605-5B97118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BBEC9-CBCD-D94B-9ADA-44F9C9DD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A520-85A8-8D46-8B9C-866EC1EA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7945365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6170-6B83-DE46-BBCD-20AB77EF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FED9-D619-DF49-9B1D-6E397694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0FE7C-8051-964D-99B3-CF35F9C5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CFFFE-88C3-FA49-BC3F-79D32E1D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94432-4D8B-5B4F-A3A7-59742BD1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719C-C737-3741-9BBB-4D0034D0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412424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62D0-2513-9841-ABC7-CDDA2486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366AA-3FC8-B943-BE0C-AA130D266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74131E-00F8-2F44-8CB7-E507EDF93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94AA6-6713-014A-9DD1-54A1159D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4C64A-03C8-7C48-8C9B-2621E488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5F111-4F7D-D441-B9CA-7C93C02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4775182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D96A1-01DB-3F4E-9A1D-BE8F965E24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73516-973B-2249-A644-F2755198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6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80DC-44A3-154D-BC99-BF2A84FB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2595" y="1246909"/>
            <a:ext cx="10515600" cy="4701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41BF-604F-7D49-9946-889C3E68D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AB57-9544-E545-8C51-3680F039C36D}" type="datetimeFigureOut">
              <a:rPr lang="en-UA" smtClean="0"/>
              <a:t>03/19/2024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CCA2-3C6B-3D47-A0E6-7C4CCBDF5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40882-C990-BE40-9BCA-2271ADF5C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E367-28C5-0C49-85FE-BFB4EA179068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933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6D1F-0509-3D4C-9F76-D6135C5D6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413" y="914400"/>
            <a:ext cx="8213766" cy="2866030"/>
          </a:xfrm>
        </p:spPr>
        <p:txBody>
          <a:bodyPr anchor="ctr"/>
          <a:lstStyle/>
          <a:p>
            <a:pPr algn="ctr"/>
            <a:r>
              <a:rPr lang="ru-RU" dirty="0">
                <a:solidFill>
                  <a:srgbClr val="07ECFF"/>
                </a:solidFill>
              </a:rPr>
              <a:t>Знакомство с </a:t>
            </a:r>
            <a:r>
              <a:rPr lang="de-DE" dirty="0">
                <a:solidFill>
                  <a:srgbClr val="07ECFF"/>
                </a:solidFill>
              </a:rPr>
              <a:t>Excel</a:t>
            </a:r>
            <a:endParaRPr lang="en-UA" dirty="0">
              <a:solidFill>
                <a:srgbClr val="07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6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Формул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строку формул можно вводить данные, формулы и функции, которые также появятся в выбранной ячейке. К примеру, если вы выберите ячейку C1 и в строке формул введете число 1984, то точно такое же значение появится и в самой ячейке.</a:t>
            </a:r>
          </a:p>
        </p:txBody>
      </p:sp>
      <p:pic>
        <p:nvPicPr>
          <p:cNvPr id="4" name="Рисунок 3" descr="Интерфейс Microsoft Excel">
            <a:extLst>
              <a:ext uri="{FF2B5EF4-FFF2-40B4-BE49-F238E27FC236}">
                <a16:creationId xmlns:a16="http://schemas.microsoft.com/office/drawing/2014/main" id="{806EDA50-B1E1-68BD-685F-7D997604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33" y="3027031"/>
            <a:ext cx="8302733" cy="2921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71551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и строка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 – это группа ячеек, которая расположена вертикально. В Excel столбцы принято обозначать латинскими буквами. На рисунке ниже выделен столбец H.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– это группа ячеек, которая расположена горизонтально. Строки в Excel принято обозначать числами. На рисунке ниже выделена строка 10.</a:t>
            </a:r>
          </a:p>
        </p:txBody>
      </p:sp>
      <p:pic>
        <p:nvPicPr>
          <p:cNvPr id="5" name="Рисунок 4" descr="Интерфейс Microsoft Excel">
            <a:extLst>
              <a:ext uri="{FF2B5EF4-FFF2-40B4-BE49-F238E27FC236}">
                <a16:creationId xmlns:a16="http://schemas.microsoft.com/office/drawing/2014/main" id="{0C9E40B2-4C1B-671B-8493-4E2BCBE0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25" y="3598151"/>
            <a:ext cx="2644604" cy="277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нтерфейс Microsoft Excel">
            <a:extLst>
              <a:ext uri="{FF2B5EF4-FFF2-40B4-BE49-F238E27FC236}">
                <a16:creationId xmlns:a16="http://schemas.microsoft.com/office/drawing/2014/main" id="{7A98B54C-176A-D9E9-D960-46E18DBA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59" y="4287718"/>
            <a:ext cx="6415212" cy="1398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65545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Ячейка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прямоугольник в рабочей книге Excel принято называть ячейкой. Ячейка является пересечением строки и столбца. Это наименьшей структурная единицей внутри таблицы. Для того чтобы выделить ячейку, просто нажмите на нее. Ячейка может содержать текст, число или формулу. Адрес ячейки обычно указывается в формате XY, где X — буква столбца, а Y — номер строки. Темный контур вокруг текущей активной ячейки называют табличным курсором. На рисунке ниже выбрана ячейка B3.</a:t>
            </a:r>
          </a:p>
        </p:txBody>
      </p:sp>
      <p:pic>
        <p:nvPicPr>
          <p:cNvPr id="5" name="Рисунок 4" descr="Интерфейс Microsoft Excel">
            <a:extLst>
              <a:ext uri="{FF2B5EF4-FFF2-40B4-BE49-F238E27FC236}">
                <a16:creationId xmlns:a16="http://schemas.microsoft.com/office/drawing/2014/main" id="{47AFD3A6-70B7-155A-04EF-609E2FA55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5" y="4134851"/>
            <a:ext cx="4378730" cy="258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44976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лист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Excel называют Рабочими книгами. Каждая книга состоит из одного или нескольких листов (вкладки в нижней части экрана). Их также называют электронными таблицами. По умолчанию рабочая книга Excel содержит всего один лист. Листы можно добавлять, удалять и переименовывать. Вы можете переходить от одного листа к другому, просто нажав на его название.</a:t>
            </a:r>
          </a:p>
        </p:txBody>
      </p:sp>
      <p:pic>
        <p:nvPicPr>
          <p:cNvPr id="4" name="Рисунок 3" descr="Интерфейс Microsoft Excel">
            <a:extLst>
              <a:ext uri="{FF2B5EF4-FFF2-40B4-BE49-F238E27FC236}">
                <a16:creationId xmlns:a16="http://schemas.microsoft.com/office/drawing/2014/main" id="{B2F020CD-26BD-9261-2A49-AFE14DA87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r="-460"/>
          <a:stretch/>
        </p:blipFill>
        <p:spPr bwMode="auto">
          <a:xfrm>
            <a:off x="3251333" y="3207224"/>
            <a:ext cx="8029782" cy="351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93294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 просмотра листа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8"/>
            <a:ext cx="10515600" cy="52347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три основных режима просмотра листа. Для выбора необходимого режима просто нажмите соответствующий ярлычок.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режим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выбран по умолчанию и показывает вам неограниченное количество ячеек и столбцов.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Разметка страницы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делит лист на страницы. Позволяет просматривать документ в том виде, в каком он будет выведен на печать. Также в данном режиме появляется возможность настройки колонтитулов.</a:t>
            </a: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Страничный режим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позволяет осуществить просмотр и настройку разрывов страниц перед печатью документа. В данном режиме отображается только область листа, заполненная данными.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нтерфейс Microsoft Excel">
            <a:extLst>
              <a:ext uri="{FF2B5EF4-FFF2-40B4-BE49-F238E27FC236}">
                <a16:creationId xmlns:a16="http://schemas.microsoft.com/office/drawing/2014/main" id="{F43296C3-24D1-360A-7800-05E8DCC4B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04" y="4548599"/>
            <a:ext cx="5309692" cy="217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37586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Нажмите, удерживайте и передвигайте ползунок для настройки масштаба. Цифры справа от регулятора отображают значение масштаба в процентах.</a:t>
            </a:r>
          </a:p>
        </p:txBody>
      </p:sp>
      <p:pic>
        <p:nvPicPr>
          <p:cNvPr id="5" name="Рисунок 4" descr="Интерфейс Microsoft Excel">
            <a:extLst>
              <a:ext uri="{FF2B5EF4-FFF2-40B4-BE49-F238E27FC236}">
                <a16:creationId xmlns:a16="http://schemas.microsoft.com/office/drawing/2014/main" id="{85201761-276E-83E7-D038-A0E1FFAB4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945" y="2842436"/>
            <a:ext cx="6564110" cy="362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64864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595" y="136525"/>
            <a:ext cx="10515600" cy="1452431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Вертикальная и горизонтальная полосы прокрутки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588955"/>
            <a:ext cx="10515600" cy="4359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в Excel имеет гораздо большее количество ячеек, чем вы можете увидеть на экране. Чтобы посмотреть остальную часть листа, зажмите и перетащите вертикальную или горизонтальную полосу прокрутки в зависимости от того, какую часть страницы вы хотите увидеть.</a:t>
            </a:r>
          </a:p>
        </p:txBody>
      </p:sp>
      <p:pic>
        <p:nvPicPr>
          <p:cNvPr id="4" name="Рисунок 3" descr="Интерфейс Microsoft Excel">
            <a:extLst>
              <a:ext uri="{FF2B5EF4-FFF2-40B4-BE49-F238E27FC236}">
                <a16:creationId xmlns:a16="http://schemas.microsoft.com/office/drawing/2014/main" id="{5B05C30E-3605-73AC-8539-A9228E698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92" y="3087760"/>
            <a:ext cx="5892513" cy="3633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38444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FED0E-47F1-81E0-5B0C-847D8EF7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Microsoft Excel</a:t>
            </a:r>
            <a:endParaRPr lang="ru-RU" b="1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A303462-0AD7-6770-DBD0-6A6407FE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595" y="1246909"/>
            <a:ext cx="10515600" cy="4701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 — это универсальная программа для работы с электронными таблицами, созданная корпорацией Microsoft для операционных систем Windows, Windows NT и Mac OS, а также для мобильных операционных систем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Windows Phone.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позволяет вести экономико-статистические расчеты, пользоваться графическими инструментами. Также, Excel нужна для анализа данных, прогнозирования, составление графиков, всевозможных таблиц и диаграмм, вычисления простых, средних и сложных функций и много чего еще, о чем мы поговорим ниже.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600464-0FAA-F2B2-BCDA-D7CCC7F46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79" t="13611" r="14854" b="22311"/>
          <a:stretch/>
        </p:blipFill>
        <p:spPr>
          <a:xfrm>
            <a:off x="7884826" y="3972393"/>
            <a:ext cx="3222885" cy="28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251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Microsoft Excel состоит из множества элементов: полей, строк, столбцов, панелей команд и т.д. Есть элементы, которые выполняют множество самых различных задач, например, многофункциональная Лента, которая занимает большую часть интерфейса. Есть элементы менее функциональные, но не менее полезные, например, Строка формул или поле Имя. В данном уроке мы изучим интерфейс Microsoft Office Excel и подробно разберем каждый из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374180376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экран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первом открытии Excel появится Начальный экран. Здесь Вы можете создать новую рабочую книгу, выбрать шаблон или открыть одну из последних книг.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и откройте Пустую книгу на начальном экране, чтобы увидеть интерфейс MS Excel.</a:t>
            </a:r>
          </a:p>
        </p:txBody>
      </p:sp>
      <p:pic>
        <p:nvPicPr>
          <p:cNvPr id="4" name="Рисунок 3" descr="Интерфейс Microsoft Excel">
            <a:extLst>
              <a:ext uri="{FF2B5EF4-FFF2-40B4-BE49-F238E27FC236}">
                <a16:creationId xmlns:a16="http://schemas.microsoft.com/office/drawing/2014/main" id="{82B52E14-2FC7-A371-851C-AFA74668FA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8"/>
          <a:stretch/>
        </p:blipFill>
        <p:spPr bwMode="auto">
          <a:xfrm>
            <a:off x="2660351" y="2797536"/>
            <a:ext cx="8607723" cy="3923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293996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Начальный экран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откроется интерфейс программы Microsoft Excel..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7781E7-CB66-3B12-6B0F-A67D47DC8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25" y="1950133"/>
            <a:ext cx="9090149" cy="4771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54547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 является основным рабочим элементом интерфейса MS Excel и содержит все команды, необходимые для выполнения наиболее распространенных задач. Лента состоит из вкладок, каждая из которых содержит нескольких групп команд.</a:t>
            </a:r>
          </a:p>
        </p:txBody>
      </p:sp>
      <p:pic>
        <p:nvPicPr>
          <p:cNvPr id="4" name="Рисунок 3" descr="Интерфейс Microsoft Excel">
            <a:extLst>
              <a:ext uri="{FF2B5EF4-FFF2-40B4-BE49-F238E27FC236}">
                <a16:creationId xmlns:a16="http://schemas.microsoft.com/office/drawing/2014/main" id="{527CEF9B-D9CA-AA24-03A9-429E14FA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26" y="2696883"/>
            <a:ext cx="8536748" cy="4024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267497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быстрого доступа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быстрого доступа позволяет получить доступ к основным командам независимо от того, какая вкладка Ленты в данный момент выбрана. По умолчанию она включает такие команды, как Сохранить, Отменить и Вернуть. Вы всегда можете добавить любые другие команды на усмотрение.</a:t>
            </a:r>
          </a:p>
        </p:txBody>
      </p:sp>
      <p:pic>
        <p:nvPicPr>
          <p:cNvPr id="5" name="Рисунок 4" descr="Интерфейс Microsoft Excel">
            <a:extLst>
              <a:ext uri="{FF2B5EF4-FFF2-40B4-BE49-F238E27FC236}">
                <a16:creationId xmlns:a16="http://schemas.microsoft.com/office/drawing/2014/main" id="{E9CAC339-249A-6A60-C52E-7A4FE9AD8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72112"/>
            <a:ext cx="4431328" cy="3949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89733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команд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группа содержит блок различных команд. Для применения команды нажмите на необходимый ярлычок. Некоторые группы содержат стрелку в правом нижнем углу, нажав на которую можно увидеть еще большее число команд.</a:t>
            </a:r>
          </a:p>
        </p:txBody>
      </p:sp>
      <p:pic>
        <p:nvPicPr>
          <p:cNvPr id="4" name="Рисунок 3" descr="Интерфейс Microsoft Excel">
            <a:extLst>
              <a:ext uri="{FF2B5EF4-FFF2-40B4-BE49-F238E27FC236}">
                <a16:creationId xmlns:a16="http://schemas.microsoft.com/office/drawing/2014/main" id="{3920EBBE-FACE-C258-0AF6-8604FBF66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832" y="2661313"/>
            <a:ext cx="8612335" cy="406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08057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1B1C0-DC1E-AAAA-405A-C544D3B2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 Имя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1C68C4-0933-1064-09A4-3962A227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Имя отображает адрес или имя выбранной ячейки. Если вы внимательно посмотрите на изображение ниже, то заметите, что ячейка B4 – это пересечение столбца B и строки 4.</a:t>
            </a:r>
          </a:p>
        </p:txBody>
      </p:sp>
      <p:pic>
        <p:nvPicPr>
          <p:cNvPr id="5" name="Рисунок 4" descr="Интерфейс Microsoft Excel">
            <a:extLst>
              <a:ext uri="{FF2B5EF4-FFF2-40B4-BE49-F238E27FC236}">
                <a16:creationId xmlns:a16="http://schemas.microsoft.com/office/drawing/2014/main" id="{EB36215C-9104-6F80-5FD9-702B2220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50" y="2861195"/>
            <a:ext cx="7150699" cy="3239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2590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Custom 3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4DDF"/>
      </a:accent1>
      <a:accent2>
        <a:srgbClr val="02BA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774</Words>
  <Application>Microsoft Office PowerPoint</Application>
  <PresentationFormat>Широкоэкранный</PresentationFormat>
  <Paragraphs>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Знакомство с Excel</vt:lpstr>
      <vt:lpstr>Microsoft Excel</vt:lpstr>
      <vt:lpstr>Интерфейс Excel</vt:lpstr>
      <vt:lpstr>Начальный экран</vt:lpstr>
      <vt:lpstr>Начальный экран</vt:lpstr>
      <vt:lpstr>Лента</vt:lpstr>
      <vt:lpstr>Панель быстрого доступа</vt:lpstr>
      <vt:lpstr>Группа команд</vt:lpstr>
      <vt:lpstr>Поле Имя</vt:lpstr>
      <vt:lpstr>Строка Формул</vt:lpstr>
      <vt:lpstr>Столбец и строка</vt:lpstr>
      <vt:lpstr>Ячейка</vt:lpstr>
      <vt:lpstr>Рабочий лист</vt:lpstr>
      <vt:lpstr>Режимы просмотра листа</vt:lpstr>
      <vt:lpstr>Масштаб</vt:lpstr>
      <vt:lpstr>Вертикальная и горизонтальная полосы прокрутки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Админ</cp:lastModifiedBy>
  <cp:revision>6</cp:revision>
  <dcterms:created xsi:type="dcterms:W3CDTF">2023-02-12T09:15:40Z</dcterms:created>
  <dcterms:modified xsi:type="dcterms:W3CDTF">2024-03-19T10:10:00Z</dcterms:modified>
</cp:coreProperties>
</file>