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72" r:id="rId6"/>
    <p:sldId id="260" r:id="rId7"/>
    <p:sldId id="261" r:id="rId8"/>
    <p:sldId id="273" r:id="rId9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5814"/>
  </p:normalViewPr>
  <p:slideViewPr>
    <p:cSldViewPr snapToGrid="0" snapToObjects="1">
      <p:cViewPr>
        <p:scale>
          <a:sx n="64" d="100"/>
          <a:sy n="64" d="100"/>
        </p:scale>
        <p:origin x="-960" y="-3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E468DD58-DB10-B74B-B122-90C79E1AB5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xmlns="" id="{31B6B637-9BBC-A746-A123-DA9D7235E2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13413" y="586582"/>
            <a:ext cx="8213766" cy="2387600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x-non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608A1883-B08D-BD4A-B1A4-564CFBF696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13413" y="3066257"/>
            <a:ext cx="8213766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A60FEBF-FC68-5940-8408-7AA92F26F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8AB57-9544-E545-8C51-3680F039C36D}" type="datetimeFigureOut">
              <a:rPr lang="x-none" smtClean="0"/>
              <a:t>19.03.2024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6AF05D3-01BF-8A42-B5E2-AA2327A4F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1A25D76-1EFE-FA4C-8D0F-96E402644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BE367-28C5-0C49-85FE-BFB4EA179068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666639097"/>
      </p:ext>
    </p:extLst>
  </p:cSld>
  <p:clrMapOvr>
    <a:masterClrMapping/>
  </p:clrMapOvr>
  <p:transition spd="med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93C0DE8-5326-0240-93CC-CE2DBE7A8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490DD616-202F-0C4A-8498-BAF9B80229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BB97C6E-BA0B-9142-9BD9-D114451280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8AB57-9544-E545-8C51-3680F039C36D}" type="datetimeFigureOut">
              <a:rPr lang="x-none" smtClean="0"/>
              <a:t>19.03.2024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A5F3C7A-3D05-004B-8719-DCFDE50D3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9B22C74-F7E3-4149-A59E-138439A0B2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BE367-28C5-0C49-85FE-BFB4EA179068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17782989"/>
      </p:ext>
    </p:extLst>
  </p:cSld>
  <p:clrMapOvr>
    <a:masterClrMapping/>
  </p:clrMapOvr>
  <p:transition spd="med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DC8EC024-114A-2E49-87A2-3A1B102C0D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D6AF4E8B-9B93-B841-9A41-58F2A8F7FD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E097BB6-C721-A64C-9FED-ADB1BC398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8AB57-9544-E545-8C51-3680F039C36D}" type="datetimeFigureOut">
              <a:rPr lang="x-none" smtClean="0"/>
              <a:t>19.03.2024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5D44087-0D6B-DF46-B616-004152490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D8BF165-B5F1-A84D-AD5D-2D894A7AC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BE367-28C5-0C49-85FE-BFB4EA179068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350793043"/>
      </p:ext>
    </p:extLst>
  </p:cSld>
  <p:clrMapOvr>
    <a:masterClrMapping/>
  </p:clrMapOvr>
  <p:transition spd="med">
    <p:pul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DC11493-70DA-4F40-B18B-018827575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7BE5BD0-B7A8-9B40-9AB5-0DBA90DF11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0DFF31A1-DADB-F64A-BEBA-6AC48E90C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8AB57-9544-E545-8C51-3680F039C36D}" type="datetimeFigureOut">
              <a:rPr lang="x-none" smtClean="0"/>
              <a:t>19.03.2024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89FB6A0-DAF0-7E47-B97C-1959E2BBCF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8980F65-48DE-0F47-9AE4-8C5274D64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BE367-28C5-0C49-85FE-BFB4EA179068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638533032"/>
      </p:ext>
    </p:extLst>
  </p:cSld>
  <p:clrMapOvr>
    <a:masterClrMapping/>
  </p:clrMapOvr>
  <p:transition spd="med">
    <p:pul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F9B9028-A6A0-AA47-9A85-DE2BD943F6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D621057-B7A1-0B4B-A6BB-93C07AA5B9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F34FD353-3005-AA44-B1F8-3D8F2C4F1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8AB57-9544-E545-8C51-3680F039C36D}" type="datetimeFigureOut">
              <a:rPr lang="x-none" smtClean="0"/>
              <a:t>19.03.2024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5D10EE7-DEB6-C649-9E53-AE8EB744F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71665B2-6583-FA49-ABAE-8323C6A9C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BE367-28C5-0C49-85FE-BFB4EA179068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671589151"/>
      </p:ext>
    </p:extLst>
  </p:cSld>
  <p:clrMapOvr>
    <a:masterClrMapping/>
  </p:clrMapOvr>
  <p:transition spd="med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3E06745-F536-7049-8D0D-BB50A7F7BF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9870B58-8BE0-5846-9A24-A91FA16732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321F5A85-5AB6-394A-98C8-B73B3ECE87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1FB91D8-BE0E-B54E-914A-3B00872C9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8AB57-9544-E545-8C51-3680F039C36D}" type="datetimeFigureOut">
              <a:rPr lang="x-none" smtClean="0"/>
              <a:t>19.03.2024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F51DFF1-3F28-444E-A843-913451B16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1C61945-5F70-514E-9CD4-56885BC40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BE367-28C5-0C49-85FE-BFB4EA179068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087260997"/>
      </p:ext>
    </p:extLst>
  </p:cSld>
  <p:clrMapOvr>
    <a:masterClrMapping/>
  </p:clrMapOvr>
  <p:transition spd="med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589C012-00B0-E945-B698-3733663AF9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AAC8B6CC-5B99-1046-94CB-3910E562FB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416B4E02-4DAF-FC4B-9DF6-5739BC1D88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D57E5243-C7C1-884A-82EC-322F5A062F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E3083453-DE2C-D544-9E7C-F711443EB0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9571954B-3EBC-B744-8F53-7075B00CA8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8AB57-9544-E545-8C51-3680F039C36D}" type="datetimeFigureOut">
              <a:rPr lang="x-none" smtClean="0"/>
              <a:t>19.03.2024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1A4E7285-82AA-A848-856A-64686C1028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08E984CD-E115-DA48-BA47-B54C3B521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BE367-28C5-0C49-85FE-BFB4EA179068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469639757"/>
      </p:ext>
    </p:extLst>
  </p:cSld>
  <p:clrMapOvr>
    <a:masterClrMapping/>
  </p:clrMapOvr>
  <p:transition spd="med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9D258A6-642A-BF40-9958-4533E852F1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BEFA18D4-4CEF-7D40-B6A4-7A86F44831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8AB57-9544-E545-8C51-3680F039C36D}" type="datetimeFigureOut">
              <a:rPr lang="x-none" smtClean="0"/>
              <a:t>19.03.2024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27689032-E3AA-E245-853E-A73CAA107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C97AAB9C-695D-F84B-9246-DB6248F9A3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BE367-28C5-0C49-85FE-BFB4EA179068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28349984"/>
      </p:ext>
    </p:extLst>
  </p:cSld>
  <p:clrMapOvr>
    <a:masterClrMapping/>
  </p:clrMapOvr>
  <p:transition spd="med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127275D3-2908-3247-B605-5B971188D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8AB57-9544-E545-8C51-3680F039C36D}" type="datetimeFigureOut">
              <a:rPr lang="x-none" smtClean="0"/>
              <a:t>19.03.2024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997BBEC9-CBCD-D94B-9ADA-44F9C9DD0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AA8A520-85A8-8D46-8B9C-866EC1EA5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BE367-28C5-0C49-85FE-BFB4EA179068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379453658"/>
      </p:ext>
    </p:extLst>
  </p:cSld>
  <p:clrMapOvr>
    <a:masterClrMapping/>
  </p:clrMapOvr>
  <p:transition spd="med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E956170-6B83-DE46-BBCD-20AB77EF1E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C26FED9-D619-DF49-9B1D-6E39769475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2B90FE7C-8051-964D-99B3-CF35F9C568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23FCFFFE-88C3-FA49-BC3F-79D32E1D1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8AB57-9544-E545-8C51-3680F039C36D}" type="datetimeFigureOut">
              <a:rPr lang="x-none" smtClean="0"/>
              <a:t>19.03.2024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CCB94432-4D8B-5B4F-A3A7-59742BD10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860719C-C737-3741-9BBB-4D0034D0BF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BE367-28C5-0C49-85FE-BFB4EA179068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04124240"/>
      </p:ext>
    </p:extLst>
  </p:cSld>
  <p:clrMapOvr>
    <a:masterClrMapping/>
  </p:clrMapOvr>
  <p:transition spd="med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B0D62D0-2513-9841-ABC7-CDDA248657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5AA366AA-3FC8-B943-BE0C-AA130D2663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574131E-00F8-2F44-8CB7-E507EDF93C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BC94AA6-6713-014A-9DD1-54A1159D9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8AB57-9544-E545-8C51-3680F039C36D}" type="datetimeFigureOut">
              <a:rPr lang="x-none" smtClean="0"/>
              <a:t>19.03.2024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D324C64A-03C8-7C48-8C9B-2621E4889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9E5F111-4F7D-D441-B9CA-7C93C02D6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8BE367-28C5-0C49-85FE-BFB4EA179068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47751829"/>
      </p:ext>
    </p:extLst>
  </p:cSld>
  <p:clrMapOvr>
    <a:masterClrMapping/>
  </p:clrMapOvr>
  <p:transition spd="med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C1ED96A1-01DB-3F4E-9A1D-BE8F965E246F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D7573516-973B-2249-A644-F275519816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2595" y="136526"/>
            <a:ext cx="10515600" cy="7731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x-non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F66F80DC-44A3-154D-BC99-BF2A84FB3A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62595" y="1246909"/>
            <a:ext cx="10515600" cy="47014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07741BF-604F-7D49-9946-889C3E68D3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E8AB57-9544-E545-8C51-3680F039C36D}" type="datetimeFigureOut">
              <a:rPr lang="x-none" smtClean="0"/>
              <a:t>19.03.2024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10DCCA2-3C6B-3D47-A0E6-7C4CCBDF58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5440882-C990-BE40-9BCA-2271ADF5C5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8BE367-28C5-0C49-85FE-BFB4EA179068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293375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pull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D286D1F-0509-3D4C-9F76-D6135C5D60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13413" y="914400"/>
            <a:ext cx="7954456" cy="2866030"/>
          </a:xfrm>
        </p:spPr>
        <p:txBody>
          <a:bodyPr anchor="ctr"/>
          <a:lstStyle/>
          <a:p>
            <a:pPr algn="ctr"/>
            <a:r>
              <a:rPr lang="ru-RU" dirty="0">
                <a:solidFill>
                  <a:srgbClr val="07ECFF"/>
                </a:solidFill>
              </a:rPr>
              <a:t>Знакомство с функциями в </a:t>
            </a:r>
            <a:r>
              <a:rPr lang="ru-RU" dirty="0" err="1">
                <a:solidFill>
                  <a:srgbClr val="07ECFF"/>
                </a:solidFill>
              </a:rPr>
              <a:t>Excel</a:t>
            </a:r>
            <a:endParaRPr lang="x-none" dirty="0">
              <a:solidFill>
                <a:srgbClr val="07E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6567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FCFED0E-47F1-81E0-5B0C-847D8EF7E8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Функция в </a:t>
            </a:r>
            <a:r>
              <a:rPr lang="en-US" b="1" dirty="0">
                <a:solidFill>
                  <a:srgbClr val="11111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Excel</a:t>
            </a:r>
            <a:endParaRPr lang="ru-RU" b="1" dirty="0"/>
          </a:p>
        </p:txBody>
      </p:sp>
      <p:sp>
        <p:nvSpPr>
          <p:cNvPr id="6" name="Объект 2">
            <a:extLst>
              <a:ext uri="{FF2B5EF4-FFF2-40B4-BE49-F238E27FC236}">
                <a16:creationId xmlns:a16="http://schemas.microsoft.com/office/drawing/2014/main" xmlns="" id="{DA303462-0AD7-6770-DBD0-6A6407FE57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2595" y="1246908"/>
            <a:ext cx="10515600" cy="536375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Функция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Excel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это предустановленная формула, которая выполняет вычисления, используя заданные значения в определенном порядке.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Excel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используется множество различных функций на все случаи жизни. С помощью функций можно ускорять выполнение задач, упрощать формулы и реализовывать вычисления, которые невозможно было бы выполнить без их использования. В данном уроке Вы узнаете, что представляет собой функция, какой у нее синтаксис и аргументы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Excel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содержит ряд простых функций, которые могут пригодиться для быстрого нахождения суммы, средних величин, максимальных и минимальных значений, а также для подсчета данных. Чтобы правильно использовать функции, вам необходимо понять их синтаксис, т.е. правило записи.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5925141"/>
      </p:ext>
    </p:extLst>
  </p:cSld>
  <p:clrMapOvr>
    <a:masterClrMapping/>
  </p:clrMapOvr>
  <p:transition spd="med">
    <p:pul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511B1C0-DC1E-AAAA-405A-C544D3B2F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Синтаксис функций в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Excel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21C68C4-0933-1064-09A4-3962A22784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2595" y="1246908"/>
            <a:ext cx="10234664" cy="5333773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корректной работы, функция должна быть написана в определенной последовательности, которая называется синтаксис. К базовому синтаксису функции относятся знак равенства (=), имя функции (например, СУММ) и один или более аргументов. Аргументы содержат информацию, которую необходимо вычислить. В следующем примере функция суммирует значения в диапазоне A1:A20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Excel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существуют функции, которые не содержат ни одного аргумента. К примеру, функция СЕГОДНЯ() возвращает текущую дату из системного времени вашего компьютера.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Функции в Exc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7851" y="3478967"/>
            <a:ext cx="4057650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1803760"/>
      </p:ext>
    </p:extLst>
  </p:cSld>
  <p:clrMapOvr>
    <a:masterClrMapping/>
  </p:clrMapOvr>
  <p:transition spd="med"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511B1C0-DC1E-AAAA-405A-C544D3B2F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аргументами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21C68C4-0933-1064-09A4-3962A22784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2595" y="1246909"/>
            <a:ext cx="5827556" cy="545369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Аргументы могут ссылаться как на отдельные ячейки, так и на диапазоны ячеек и должны быть заключены в круглые скобки. В функциях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Excel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можно использовать один аргумент или несколько, в зависимости от синтаксиса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Например, функция =СРЗНАЧ(B1:B9) будет вычислять среднее значение в диапазоне ячеек B1:B9. Эта функция содержит только один аргумент.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Функции в Exc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0151" y="1246909"/>
            <a:ext cx="4382627" cy="4024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2939965"/>
      </p:ext>
    </p:extLst>
  </p:cSld>
  <p:clrMapOvr>
    <a:masterClrMapping/>
  </p:clrMapOvr>
  <p:transition spd="med">
    <p:pull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511B1C0-DC1E-AAAA-405A-C544D3B2F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аргументами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21C68C4-0933-1064-09A4-3962A22784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2594" y="1246909"/>
            <a:ext cx="9769969" cy="545369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Несколько аргументов должны быть разделены точкой с запятой. Например, функция =СУММ(A1:A3; C1:C2; E2) суммирует значения всех ячеек в трех аргументах.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Функции в Exc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4041" y="2585560"/>
            <a:ext cx="7759231" cy="3597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9078094"/>
      </p:ext>
    </p:extLst>
  </p:cSld>
  <p:clrMapOvr>
    <a:masterClrMapping/>
  </p:clrMapOvr>
  <p:transition spd="med"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511B1C0-DC1E-AAAA-405A-C544D3B2F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Распространенные формулы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21C68C4-0933-1064-09A4-3962A22784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СУММ – эта функция суммирует значения всех аргументов.</a:t>
            </a:r>
          </a:p>
          <a:p>
            <a:pPr>
              <a:lnSpc>
                <a:spcPct val="150000"/>
              </a:lnSpc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СРЗНАЧ – определяет среднее арифметическое величин, содержащихся в аргументах. Функция вычисляет сумму значений ячеек, а затем делит результат на их количество.</a:t>
            </a:r>
          </a:p>
          <a:p>
            <a:pPr>
              <a:lnSpc>
                <a:spcPct val="150000"/>
              </a:lnSpc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СЧЁТ – подсчитывает количество чисел в списке аргументов. Функция полезна для быстрого подсчета числа элементов в диапазоне.</a:t>
            </a:r>
          </a:p>
          <a:p>
            <a:pPr>
              <a:lnSpc>
                <a:spcPct val="150000"/>
              </a:lnSpc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МАКС – определяет максимальное значение из списка аргументов.</a:t>
            </a:r>
          </a:p>
          <a:p>
            <a:pPr>
              <a:lnSpc>
                <a:spcPct val="150000"/>
              </a:lnSpc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 – определяет минимальное значение из списка аргументов.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6545479"/>
      </p:ext>
    </p:extLst>
  </p:cSld>
  <p:clrMapOvr>
    <a:masterClrMapping/>
  </p:clrMapOvr>
  <p:transition spd="med">
    <p:pull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511B1C0-DC1E-AAAA-405A-C544D3B2F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вставить функцию в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Excel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21C68C4-0933-1064-09A4-3962A22784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2595" y="1246909"/>
            <a:ext cx="9979831" cy="470145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Выделите ячейку, в которую необходимо вставить формулу. В нашем примере мы выделим ячейку C11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Введите знак равенства (=) и нужное имя функции. Вы также можете вставить функцию из списка, который появится при вводе ее названия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автозавершение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Excel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В нашем случае мы введем =СРЗНАЧ.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 descr="Вставка функции в Exc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409" y="4009315"/>
            <a:ext cx="4778244" cy="2640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Вставка функции в Exce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0524" y="4001337"/>
            <a:ext cx="4527031" cy="2648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2674978"/>
      </p:ext>
    </p:extLst>
  </p:cSld>
  <p:clrMapOvr>
    <a:masterClrMapping/>
  </p:clrMapOvr>
  <p:transition spd="med">
    <p:pull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511B1C0-DC1E-AAAA-405A-C544D3B2F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вставить функцию в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Excel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21C68C4-0933-1064-09A4-3962A22784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2595" y="1246909"/>
            <a:ext cx="9979831" cy="470145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Введите диапазон ячеек в качестве аргумента в круглых скобках. В нашем примере мы введем (C3:C10). Эта формула суммирует значения в диапазоне С3:С10, а затем делит результат на количество ячеек в этом диапазоне, тем самым определяя среднее значение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0000"/>
              </a:lnSpc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Нажмите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Enter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клавиатуре. Функция будет вычислена, и Вы увидите результат. В данном примере средняя цена за единицу заказанных товаров составила $15,93.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 descr="Вставка функции в Exc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7257" y="3687579"/>
            <a:ext cx="4728475" cy="2613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Вставка функции в Exce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9019" y="3687579"/>
            <a:ext cx="4728475" cy="2613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9188198"/>
      </p:ext>
    </p:extLst>
  </p:cSld>
  <p:clrMapOvr>
    <a:masterClrMapping/>
  </p:clrMapOvr>
  <p:transition spd="med">
    <p:pull/>
  </p:transition>
</p:sld>
</file>

<file path=ppt/theme/theme1.xml><?xml version="1.0" encoding="utf-8"?>
<a:theme xmlns:a="http://schemas.openxmlformats.org/drawingml/2006/main" name="Office Theme">
  <a:themeElements>
    <a:clrScheme name="Custom 37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14DDF"/>
      </a:accent1>
      <a:accent2>
        <a:srgbClr val="02BAE2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506</Words>
  <Application>Microsoft Office PowerPoint</Application>
  <PresentationFormat>Произвольный</PresentationFormat>
  <Paragraphs>27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Office Theme</vt:lpstr>
      <vt:lpstr>Знакомство с функциями в Excel</vt:lpstr>
      <vt:lpstr>Функция в Excel</vt:lpstr>
      <vt:lpstr>Синтаксис функций в Excel</vt:lpstr>
      <vt:lpstr>Работа с аргументами</vt:lpstr>
      <vt:lpstr>Работа с аргументами</vt:lpstr>
      <vt:lpstr>Распространенные формулы</vt:lpstr>
      <vt:lpstr>Как вставить функцию в Excel</vt:lpstr>
      <vt:lpstr>Как вставить функцию в Excel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Microsoft Office User</dc:creator>
  <cp:lastModifiedBy>Пользователь</cp:lastModifiedBy>
  <cp:revision>9</cp:revision>
  <dcterms:created xsi:type="dcterms:W3CDTF">2023-02-12T09:15:40Z</dcterms:created>
  <dcterms:modified xsi:type="dcterms:W3CDTF">2024-03-19T12:45:13Z</dcterms:modified>
</cp:coreProperties>
</file>